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4" r:id="rId3"/>
    <p:sldId id="257" r:id="rId4"/>
    <p:sldId id="277" r:id="rId5"/>
    <p:sldId id="273" r:id="rId6"/>
    <p:sldId id="275" r:id="rId7"/>
    <p:sldId id="276" r:id="rId8"/>
    <p:sldId id="278" r:id="rId9"/>
    <p:sldId id="259" r:id="rId10"/>
    <p:sldId id="270" r:id="rId11"/>
    <p:sldId id="281" r:id="rId12"/>
    <p:sldId id="268" r:id="rId13"/>
    <p:sldId id="267" r:id="rId14"/>
    <p:sldId id="265" r:id="rId15"/>
    <p:sldId id="271" r:id="rId16"/>
    <p:sldId id="258" r:id="rId17"/>
    <p:sldId id="282" r:id="rId18"/>
    <p:sldId id="283" r:id="rId19"/>
  </p:sldIdLst>
  <p:sldSz cx="9144000" cy="6858000" type="screen4x3"/>
  <p:notesSz cx="6888163" cy="1002188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59" autoAdjust="0"/>
    <p:restoredTop sz="94662" autoAdjust="0"/>
  </p:normalViewPr>
  <p:slideViewPr>
    <p:cSldViewPr>
      <p:cViewPr>
        <p:scale>
          <a:sx n="66" d="100"/>
          <a:sy n="66" d="100"/>
        </p:scale>
        <p:origin x="-1554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3C1D2F-3322-4341-973D-57C91094E744}" type="datetimeFigureOut">
              <a:rPr lang="pl-PL" smtClean="0"/>
              <a:t>2021-11-05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604595-5CC0-489F-9435-5236E1D5A55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1104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3C4E8DE9-87F2-4A24-981D-038F500C7FAA}" type="datetimeFigureOut">
              <a:rPr lang="pl-PL" smtClean="0"/>
              <a:t>2021-11-04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901698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BF3D8F19-5CF2-4EB1-82B8-AB144097CD0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5746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D8F19-5CF2-4EB1-82B8-AB144097CD0B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167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D8F19-5CF2-4EB1-82B8-AB144097CD0B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167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D17FA3B-C404-4317-B0BC-953931111309}" type="datetimeFigureOut">
              <a:rPr lang="pl-PL" smtClean="0"/>
              <a:t>2021-11-04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2021-11-04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2021-11-04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2021-11-04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2021-11-04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2021-11-04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2021-11-04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2021-11-04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2021-11-04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2021-11-04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D17FA3B-C404-4317-B0BC-953931111309}" type="datetimeFigureOut">
              <a:rPr lang="pl-PL" smtClean="0"/>
              <a:t>2021-11-04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D17FA3B-C404-4317-B0BC-953931111309}" type="datetimeFigureOut">
              <a:rPr lang="pl-PL" smtClean="0"/>
              <a:t>2021-11-04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0728"/>
            <a:ext cx="9144000" cy="5877272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16633"/>
            <a:ext cx="7342584" cy="1872207"/>
          </a:xfrm>
        </p:spPr>
        <p:txBody>
          <a:bodyPr>
            <a:normAutofit fontScale="90000"/>
          </a:bodyPr>
          <a:lstStyle/>
          <a:p>
            <a:r>
              <a:rPr lang="pl-PL" dirty="0" smtClean="0">
                <a:latin typeface="Arial Rounded MT Bold" panose="020F0704030504030204" pitchFamily="34" charset="0"/>
              </a:rPr>
              <a:t>Temat pracy: Prawdy </a:t>
            </a:r>
            <a:r>
              <a:rPr lang="pl-PL" dirty="0">
                <a:latin typeface="Arial Rounded MT Bold" panose="020F0704030504030204" pitchFamily="34" charset="0"/>
              </a:rPr>
              <a:t>i mity </a:t>
            </a:r>
            <a:r>
              <a:rPr lang="pl-PL" dirty="0" smtClean="0">
                <a:latin typeface="Arial Rounded MT Bold" panose="020F0704030504030204" pitchFamily="34" charset="0"/>
              </a:rPr>
              <a:t/>
            </a:r>
            <a:br>
              <a:rPr lang="pl-PL" dirty="0" smtClean="0">
                <a:latin typeface="Arial Rounded MT Bold" panose="020F0704030504030204" pitchFamily="34" charset="0"/>
              </a:rPr>
            </a:br>
            <a:r>
              <a:rPr lang="pl-PL" dirty="0" smtClean="0">
                <a:latin typeface="Arial Rounded MT Bold" panose="020F0704030504030204" pitchFamily="34" charset="0"/>
              </a:rPr>
              <a:t>o </a:t>
            </a:r>
            <a:r>
              <a:rPr lang="pl-PL" dirty="0">
                <a:latin typeface="Arial Rounded MT Bold" panose="020F0704030504030204" pitchFamily="34" charset="0"/>
              </a:rPr>
              <a:t>nawilżaniu skóry suchej. 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55576" y="5445224"/>
            <a:ext cx="7704856" cy="864096"/>
          </a:xfrm>
        </p:spPr>
        <p:txBody>
          <a:bodyPr>
            <a:normAutofit fontScale="40000" lnSpcReduction="20000"/>
          </a:bodyPr>
          <a:lstStyle/>
          <a:p>
            <a:pPr algn="ctr"/>
            <a:r>
              <a:rPr lang="pl-PL" dirty="0"/>
              <a:t>KOSMETOLOGIA </a:t>
            </a:r>
            <a:r>
              <a:rPr lang="pl-PL" dirty="0" smtClean="0"/>
              <a:t>LECZNICZA, I </a:t>
            </a:r>
            <a:r>
              <a:rPr lang="pl-PL" dirty="0"/>
              <a:t>ROK STUDIA NIESTACJONARNE </a:t>
            </a:r>
            <a:r>
              <a:rPr lang="pl-PL" dirty="0" smtClean="0"/>
              <a:t>2021/2022</a:t>
            </a:r>
          </a:p>
          <a:p>
            <a:pPr algn="ctr"/>
            <a:r>
              <a:rPr lang="pl-PL" dirty="0" smtClean="0"/>
              <a:t>Wydział Farmaceutyczny Collegium </a:t>
            </a:r>
            <a:r>
              <a:rPr lang="pl-PL" dirty="0" err="1" smtClean="0"/>
              <a:t>Medicum</a:t>
            </a:r>
            <a:r>
              <a:rPr lang="pl-PL" dirty="0" smtClean="0"/>
              <a:t> Uniwersytetu Jagiellońskiego</a:t>
            </a:r>
          </a:p>
          <a:p>
            <a:pPr algn="ctr"/>
            <a:r>
              <a:rPr lang="pl-PL" dirty="0" smtClean="0"/>
              <a:t>Zakład Dermatologii Doświadczalnej i Kosmetologii</a:t>
            </a:r>
          </a:p>
          <a:p>
            <a:pPr algn="ctr"/>
            <a:r>
              <a:rPr lang="pl-PL" dirty="0" smtClean="0"/>
              <a:t>Data: 6.11.2021 r.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2915816" y="3919364"/>
            <a:ext cx="3024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Iwona Dymek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38428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5323515"/>
              </p:ext>
            </p:extLst>
          </p:nvPr>
        </p:nvGraphicFramePr>
        <p:xfrm>
          <a:off x="397903" y="1916832"/>
          <a:ext cx="8579296" cy="3185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7500"/>
                <a:gridCol w="5621796"/>
              </a:tblGrid>
              <a:tr h="412084">
                <a:tc>
                  <a:txBody>
                    <a:bodyPr/>
                    <a:lstStyle/>
                    <a:p>
                      <a:r>
                        <a:rPr lang="pl-PL" dirty="0" smtClean="0"/>
                        <a:t>Mit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Fakt</a:t>
                      </a:r>
                      <a:endParaRPr lang="pl-PL" dirty="0"/>
                    </a:p>
                  </a:txBody>
                  <a:tcPr/>
                </a:tc>
              </a:tr>
              <a:tr h="1143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Wszystkie 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środki nawilżające są zasadniczo 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takie 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same. </a:t>
                      </a:r>
                    </a:p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Dostępnych jest wiele rodzajów środków nawilżających o różnych składnikach, celach 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wynikach. </a:t>
                      </a:r>
                      <a:endParaRPr kumimoji="0" lang="pl-PL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Niektóre 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 nich nie mają praktycznie żadnego terapeutycznie działania nawilżającego, podczas gdy inne zapewniają znacznie lepsze wyniki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pl-PL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pl-PL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pl-PL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pl-PL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l-PL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Prostokąt 2"/>
          <p:cNvSpPr/>
          <p:nvPr/>
        </p:nvSpPr>
        <p:spPr>
          <a:xfrm>
            <a:off x="619099" y="6309320"/>
            <a:ext cx="813690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000" dirty="0" err="1"/>
              <a:t>Żródło</a:t>
            </a:r>
            <a:r>
              <a:rPr lang="pl-PL" sz="1000" dirty="0"/>
              <a:t>: </a:t>
            </a:r>
            <a:r>
              <a:rPr lang="en-US" sz="1000" dirty="0" err="1"/>
              <a:t>Draelos</a:t>
            </a:r>
            <a:r>
              <a:rPr lang="en-US" sz="1000" dirty="0"/>
              <a:t> ZD. Modern moisturizer myths, misconceptions, and truths. Cutis. 2013;91(6):308-14.</a:t>
            </a:r>
            <a:endParaRPr lang="pl-PL" sz="1000" dirty="0"/>
          </a:p>
        </p:txBody>
      </p:sp>
      <p:sp>
        <p:nvSpPr>
          <p:cNvPr id="5" name="Tytuł 2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288032"/>
          </a:xfrm>
        </p:spPr>
        <p:txBody>
          <a:bodyPr>
            <a:normAutofit fontScale="90000"/>
          </a:bodyPr>
          <a:lstStyle/>
          <a:p>
            <a:r>
              <a:rPr lang="pl-PL" sz="1600" dirty="0" err="1" smtClean="0">
                <a:effectLst/>
              </a:rPr>
              <a:t>Tab</a:t>
            </a:r>
            <a:r>
              <a:rPr lang="pl-PL" sz="1600" dirty="0">
                <a:effectLst/>
              </a:rPr>
              <a:t> </a:t>
            </a:r>
            <a:r>
              <a:rPr lang="pl-PL" sz="1600" dirty="0" smtClean="0">
                <a:effectLst/>
              </a:rPr>
              <a:t>2.  </a:t>
            </a:r>
            <a:r>
              <a:rPr lang="pl-PL" sz="1600" b="0" dirty="0" smtClean="0">
                <a:effectLst/>
              </a:rPr>
              <a:t>Powszechne </a:t>
            </a:r>
            <a:r>
              <a:rPr lang="pl-PL" sz="1600" b="0" dirty="0">
                <a:effectLst/>
              </a:rPr>
              <a:t>mity dotyczące środków nawilżających</a:t>
            </a:r>
            <a:endParaRPr lang="pl-PL" sz="1600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4149080"/>
            <a:ext cx="599295" cy="50405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3889" y="4366265"/>
            <a:ext cx="660599" cy="705991"/>
          </a:xfrm>
          <a:prstGeom prst="rect">
            <a:avLst/>
          </a:prstGeom>
        </p:spPr>
      </p:pic>
      <p:sp>
        <p:nvSpPr>
          <p:cNvPr id="8" name="Tytuł 2"/>
          <p:cNvSpPr txBox="1">
            <a:spLocks/>
          </p:cNvSpPr>
          <p:nvPr/>
        </p:nvSpPr>
        <p:spPr>
          <a:xfrm>
            <a:off x="251520" y="274638"/>
            <a:ext cx="843528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l-PL" sz="3200" dirty="0" smtClean="0"/>
              <a:t>Wyniki: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316497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4478747"/>
              </p:ext>
            </p:extLst>
          </p:nvPr>
        </p:nvGraphicFramePr>
        <p:xfrm>
          <a:off x="400489" y="1342270"/>
          <a:ext cx="8574124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5717"/>
                <a:gridCol w="5618407"/>
              </a:tblGrid>
              <a:tr h="344721">
                <a:tc>
                  <a:txBody>
                    <a:bodyPr/>
                    <a:lstStyle/>
                    <a:p>
                      <a:r>
                        <a:rPr lang="pl-PL" dirty="0" smtClean="0"/>
                        <a:t>Mit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Fakt</a:t>
                      </a:r>
                      <a:endParaRPr lang="pl-PL" dirty="0"/>
                    </a:p>
                  </a:txBody>
                  <a:tcPr/>
                </a:tc>
              </a:tr>
              <a:tr h="33401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Kremy 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są bardziej skutecznymi środkami nawilżającymi niż balsamy.</a:t>
                      </a:r>
                    </a:p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Kremy 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są bardziej lepkimi systemami emulsyjnymi niż balsamy,</a:t>
                      </a:r>
                      <a:r>
                        <a:rPr kumimoji="0" lang="pl-P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nie oznacza to, że ​​składniki</a:t>
                      </a:r>
                      <a:r>
                        <a:rPr kumimoji="0" lang="pl-P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aktywne w nich zawarte są bardziej skoncentrowane 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lub 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film produktu lepiej chroni przed </a:t>
                      </a:r>
                      <a:r>
                        <a:rPr kumimoji="0" lang="pl-PL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transepidermalną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utratą wody.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pl-PL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Włączenie skutecznych </a:t>
                      </a:r>
                      <a:r>
                        <a:rPr kumimoji="0" lang="pl-PL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humektantów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 środków 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aktywnych wspomagających 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naprawę bariery w dużej mierze determinuje skuteczność produktu niezależnie od jego</a:t>
                      </a:r>
                      <a:r>
                        <a:rPr kumimoji="0" lang="pl-P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lepkości.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pl-PL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Postęp w technologii </a:t>
                      </a:r>
                      <a:r>
                        <a:rPr kumimoji="0" lang="pl-PL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formulacji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pozwala na 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osiągnięcie</a:t>
                      </a:r>
                      <a:r>
                        <a:rPr kumimoji="0" lang="pl-P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lepszej 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skuteczności w lżejszych </a:t>
                      </a:r>
                      <a:r>
                        <a:rPr kumimoji="0" lang="pl-PL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formulacjach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lotionów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które mogą być przyjemniejsze w użyciu i promować przestrzeganie zaleceń przez pacjenta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pl-PL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pl-PL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l-PL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Prostokąt 2"/>
          <p:cNvSpPr/>
          <p:nvPr/>
        </p:nvSpPr>
        <p:spPr>
          <a:xfrm>
            <a:off x="619099" y="6551147"/>
            <a:ext cx="813690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000" dirty="0" err="1"/>
              <a:t>Żródło</a:t>
            </a:r>
            <a:r>
              <a:rPr lang="pl-PL" sz="1000" dirty="0"/>
              <a:t>: </a:t>
            </a:r>
            <a:r>
              <a:rPr lang="en-US" sz="1000" dirty="0" err="1"/>
              <a:t>Draelos</a:t>
            </a:r>
            <a:r>
              <a:rPr lang="en-US" sz="1000" dirty="0"/>
              <a:t> ZD. Modern moisturizer myths, misconceptions, and truths. Cutis. 2013;91(6):308-14.</a:t>
            </a:r>
            <a:endParaRPr lang="pl-PL" sz="1000" dirty="0"/>
          </a:p>
        </p:txBody>
      </p:sp>
      <p:sp>
        <p:nvSpPr>
          <p:cNvPr id="5" name="Tytuł 2"/>
          <p:cNvSpPr>
            <a:spLocks noGrp="1"/>
          </p:cNvSpPr>
          <p:nvPr>
            <p:ph type="title"/>
          </p:nvPr>
        </p:nvSpPr>
        <p:spPr>
          <a:xfrm>
            <a:off x="526403" y="908720"/>
            <a:ext cx="8229600" cy="360040"/>
          </a:xfrm>
        </p:spPr>
        <p:txBody>
          <a:bodyPr>
            <a:noAutofit/>
          </a:bodyPr>
          <a:lstStyle/>
          <a:p>
            <a:r>
              <a:rPr lang="pl-PL" sz="1200" dirty="0" smtClean="0">
                <a:effectLst/>
              </a:rPr>
              <a:t/>
            </a:r>
            <a:br>
              <a:rPr lang="pl-PL" sz="1200" dirty="0" smtClean="0">
                <a:effectLst/>
              </a:rPr>
            </a:br>
            <a:r>
              <a:rPr lang="pl-PL" sz="1200" dirty="0" err="1" smtClean="0">
                <a:effectLst/>
              </a:rPr>
              <a:t>Tab</a:t>
            </a:r>
            <a:r>
              <a:rPr lang="pl-PL" sz="1200" dirty="0" smtClean="0">
                <a:effectLst/>
              </a:rPr>
              <a:t> </a:t>
            </a:r>
            <a:r>
              <a:rPr lang="pl-PL" sz="1200" dirty="0" smtClean="0">
                <a:effectLst/>
              </a:rPr>
              <a:t>2.  </a:t>
            </a:r>
            <a:r>
              <a:rPr lang="pl-PL" sz="1200" b="0" dirty="0" smtClean="0">
                <a:effectLst/>
              </a:rPr>
              <a:t>Powszechne </a:t>
            </a:r>
            <a:r>
              <a:rPr lang="pl-PL" sz="1200" b="0" dirty="0">
                <a:effectLst/>
              </a:rPr>
              <a:t>mity dotyczące środków nawilżających</a:t>
            </a:r>
            <a:endParaRPr lang="pl-PL" sz="1200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3573016"/>
            <a:ext cx="589672" cy="576064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282668"/>
            <a:ext cx="1113656" cy="1026652"/>
          </a:xfrm>
          <a:prstGeom prst="rect">
            <a:avLst/>
          </a:prstGeom>
        </p:spPr>
      </p:pic>
      <p:sp>
        <p:nvSpPr>
          <p:cNvPr id="7" name="Tytuł 2"/>
          <p:cNvSpPr txBox="1">
            <a:spLocks/>
          </p:cNvSpPr>
          <p:nvPr/>
        </p:nvSpPr>
        <p:spPr>
          <a:xfrm>
            <a:off x="251520" y="116632"/>
            <a:ext cx="8435280" cy="1008112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l-PL" sz="3200" dirty="0" smtClean="0"/>
              <a:t>Wyniki: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375052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2681431"/>
              </p:ext>
            </p:extLst>
          </p:nvPr>
        </p:nvGraphicFramePr>
        <p:xfrm>
          <a:off x="178949" y="1598305"/>
          <a:ext cx="8784976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9174"/>
                <a:gridCol w="6285802"/>
              </a:tblGrid>
              <a:tr h="303483">
                <a:tc>
                  <a:txBody>
                    <a:bodyPr/>
                    <a:lstStyle/>
                    <a:p>
                      <a:r>
                        <a:rPr lang="pl-PL" dirty="0" smtClean="0"/>
                        <a:t>MIT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FAKT</a:t>
                      </a:r>
                      <a:endParaRPr lang="pl-PL" dirty="0"/>
                    </a:p>
                  </a:txBody>
                  <a:tcPr/>
                </a:tc>
              </a:tr>
              <a:tr h="25037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Leki 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stosowania miejscowego zapewniają zarówno korzyści lekowe, jak 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nawilżające.</a:t>
                      </a:r>
                    </a:p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Kremy i balsamy lecznicze są zaprojektowane jako nośniki</a:t>
                      </a:r>
                      <a:r>
                        <a:rPr kumimoji="0" lang="pl-P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leku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często zawierające wzmacniacze penetracji, które otwierają warstwę rogową naskórka</a:t>
                      </a:r>
                      <a:r>
                        <a:rPr kumimoji="0" lang="pl-P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aby umożliwić penetrację leku w celu osiągnięcia pożądanego efektu 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klinicznego.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0" lang="pl-PL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Wzmacniacze penetracji mogą uszkodzić barierę skórną,</a:t>
                      </a:r>
                      <a:r>
                        <a:rPr kumimoji="0" lang="pl-P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powodując większą utratę wody.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kumimoji="0" lang="pl-PL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Podczas stosowania leków miejscowych powinno się uzupełnić terapię nawilżaniem, 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aby wspomóc i poprawić stan 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bariery.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kumimoji="0" lang="pl-PL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kumimoji="0" lang="pl-PL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0" lang="pl-PL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l-PL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Prostokąt 2"/>
          <p:cNvSpPr/>
          <p:nvPr/>
        </p:nvSpPr>
        <p:spPr>
          <a:xfrm>
            <a:off x="827584" y="6237312"/>
            <a:ext cx="813690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000" dirty="0" err="1"/>
              <a:t>Żródło</a:t>
            </a:r>
            <a:r>
              <a:rPr lang="pl-PL" sz="1000" dirty="0"/>
              <a:t>: </a:t>
            </a:r>
            <a:r>
              <a:rPr lang="en-US" sz="1000" dirty="0" err="1"/>
              <a:t>Draelos</a:t>
            </a:r>
            <a:r>
              <a:rPr lang="en-US" sz="1000" dirty="0"/>
              <a:t> ZD. Modern moisturizer myths, misconceptions, and truths. Cutis. 2013;91(6):308-14.</a:t>
            </a:r>
            <a:endParaRPr lang="pl-PL" sz="1000" dirty="0"/>
          </a:p>
        </p:txBody>
      </p:sp>
      <p:sp>
        <p:nvSpPr>
          <p:cNvPr id="5" name="Tytuł 2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706090"/>
          </a:xfrm>
        </p:spPr>
        <p:txBody>
          <a:bodyPr>
            <a:normAutofit/>
          </a:bodyPr>
          <a:lstStyle/>
          <a:p>
            <a:r>
              <a:rPr lang="pl-PL" sz="1600" dirty="0" err="1" smtClean="0">
                <a:effectLst/>
              </a:rPr>
              <a:t>Tab</a:t>
            </a:r>
            <a:r>
              <a:rPr lang="pl-PL" sz="1600" dirty="0">
                <a:effectLst/>
              </a:rPr>
              <a:t> </a:t>
            </a:r>
            <a:r>
              <a:rPr lang="pl-PL" sz="1600" dirty="0" smtClean="0">
                <a:effectLst/>
              </a:rPr>
              <a:t>2.  </a:t>
            </a:r>
            <a:r>
              <a:rPr lang="pl-PL" sz="1600" b="0" dirty="0" smtClean="0">
                <a:effectLst/>
              </a:rPr>
              <a:t>Powszechne </a:t>
            </a:r>
            <a:r>
              <a:rPr lang="pl-PL" sz="1600" b="0" dirty="0">
                <a:effectLst/>
              </a:rPr>
              <a:t>mity dotyczące środków nawilżających</a:t>
            </a:r>
            <a:endParaRPr lang="pl-PL" sz="1600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4221088"/>
            <a:ext cx="622526" cy="608160"/>
          </a:xfrm>
          <a:prstGeom prst="rect">
            <a:avLst/>
          </a:prstGeom>
        </p:spPr>
      </p:pic>
      <p:sp>
        <p:nvSpPr>
          <p:cNvPr id="7" name="Tytuł 2"/>
          <p:cNvSpPr txBox="1">
            <a:spLocks/>
          </p:cNvSpPr>
          <p:nvPr/>
        </p:nvSpPr>
        <p:spPr>
          <a:xfrm>
            <a:off x="279985" y="0"/>
            <a:ext cx="8435280" cy="1417638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l-PL" sz="3200" dirty="0" smtClean="0"/>
              <a:t>Wyniki:</a:t>
            </a:r>
            <a:endParaRPr lang="pl-PL" sz="3200" dirty="0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9362" y="4941168"/>
            <a:ext cx="1008112" cy="887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11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5353322"/>
              </p:ext>
            </p:extLst>
          </p:nvPr>
        </p:nvGraphicFramePr>
        <p:xfrm>
          <a:off x="446856" y="1700808"/>
          <a:ext cx="8229600" cy="4248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47208">
                <a:tc>
                  <a:txBody>
                    <a:bodyPr/>
                    <a:lstStyle/>
                    <a:p>
                      <a:r>
                        <a:rPr lang="pl-PL" dirty="0" smtClean="0"/>
                        <a:t>MIT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 FAKT</a:t>
                      </a:r>
                      <a:endParaRPr lang="pl-PL" dirty="0"/>
                    </a:p>
                  </a:txBody>
                  <a:tcPr/>
                </a:tc>
              </a:tr>
              <a:tr h="1900632">
                <a:tc>
                  <a:txBody>
                    <a:bodyPr/>
                    <a:lstStyle/>
                    <a:p>
                      <a:pPr algn="ctr"/>
                      <a:endParaRPr kumimoji="0" lang="pl-PL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Tylko </a:t>
                      </a:r>
                      <a:r>
                        <a:rPr kumimoji="0" lang="pl-PL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ceramidy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mogą naprawić uszkodzoną</a:t>
                      </a:r>
                      <a:r>
                        <a:rPr kumimoji="0" lang="pl-P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barierę skórna.</a:t>
                      </a:r>
                    </a:p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Brak </a:t>
                      </a:r>
                      <a:r>
                        <a:rPr kumimoji="0" lang="pl-PL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ceramidów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jest istotną częścią funkcji barierowej; jednak sucha skóra może mieć różne przyczyny.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Wykazano, że składniki, takie jak kwas mlekowy i mocznik, stymulują</a:t>
                      </a:r>
                      <a:r>
                        <a:rPr kumimoji="0" lang="pl-P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endogenną produkcję</a:t>
                      </a:r>
                      <a:r>
                        <a:rPr kumimoji="0" lang="pl-P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ceramidów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/>
                </a:tc>
              </a:tr>
              <a:tr h="19006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Stosunek </a:t>
                      </a:r>
                      <a:r>
                        <a:rPr kumimoji="0" lang="pl-PL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ceramidów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 </a:t>
                      </a:r>
                      <a:r>
                        <a:rPr kumimoji="0" lang="pl-P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remie nawilżającym jest ważny. </a:t>
                      </a:r>
                    </a:p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Naukowo nie jest udowodnione, czy istnieje idealny stosunek klas </a:t>
                      </a:r>
                      <a:r>
                        <a:rPr kumimoji="0" lang="pl-PL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ceramidów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pl-P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zarówno 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zdrowej skórze, jak i</a:t>
                      </a:r>
                      <a:r>
                        <a:rPr kumimoji="0" lang="pl-P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 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skutecznych środkach nawilżających.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kumimoji="0" lang="pl-PL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93204" y="836712"/>
            <a:ext cx="8229600" cy="706090"/>
          </a:xfrm>
        </p:spPr>
        <p:txBody>
          <a:bodyPr>
            <a:normAutofit/>
          </a:bodyPr>
          <a:lstStyle/>
          <a:p>
            <a:r>
              <a:rPr lang="pl-PL" sz="1600" dirty="0" err="1" smtClean="0">
                <a:effectLst/>
              </a:rPr>
              <a:t>Tab</a:t>
            </a:r>
            <a:r>
              <a:rPr lang="pl-PL" sz="1600" dirty="0">
                <a:effectLst/>
              </a:rPr>
              <a:t> </a:t>
            </a:r>
            <a:r>
              <a:rPr lang="pl-PL" sz="1600" dirty="0" smtClean="0">
                <a:effectLst/>
              </a:rPr>
              <a:t>2.  </a:t>
            </a:r>
            <a:r>
              <a:rPr lang="pl-PL" sz="1600" b="0" dirty="0" smtClean="0">
                <a:effectLst/>
              </a:rPr>
              <a:t>Powszechne </a:t>
            </a:r>
            <a:r>
              <a:rPr lang="pl-PL" sz="1600" b="0" dirty="0">
                <a:effectLst/>
              </a:rPr>
              <a:t>mity dotyczące środków nawilżających</a:t>
            </a:r>
            <a:endParaRPr lang="pl-PL" sz="1600" dirty="0"/>
          </a:p>
        </p:txBody>
      </p:sp>
      <p:sp>
        <p:nvSpPr>
          <p:cNvPr id="5" name="Prostokąt 4"/>
          <p:cNvSpPr/>
          <p:nvPr/>
        </p:nvSpPr>
        <p:spPr>
          <a:xfrm>
            <a:off x="619099" y="6381328"/>
            <a:ext cx="813690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000" dirty="0" err="1"/>
              <a:t>Żródło</a:t>
            </a:r>
            <a:r>
              <a:rPr lang="pl-PL" sz="1000" dirty="0"/>
              <a:t>: </a:t>
            </a:r>
            <a:r>
              <a:rPr lang="en-US" sz="1000" dirty="0" err="1"/>
              <a:t>Draelos</a:t>
            </a:r>
            <a:r>
              <a:rPr lang="en-US" sz="1000" dirty="0"/>
              <a:t> ZD. Modern moisturizer myths, misconceptions, and truths. Cutis. 2013;91(6):308-14.</a:t>
            </a:r>
            <a:endParaRPr lang="pl-PL" sz="1000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1688" y="3155122"/>
            <a:ext cx="619124" cy="604837"/>
          </a:xfrm>
          <a:prstGeom prst="rect">
            <a:avLst/>
          </a:prstGeom>
        </p:spPr>
      </p:pic>
      <p:sp>
        <p:nvSpPr>
          <p:cNvPr id="8" name="Tytuł 2"/>
          <p:cNvSpPr txBox="1">
            <a:spLocks/>
          </p:cNvSpPr>
          <p:nvPr/>
        </p:nvSpPr>
        <p:spPr>
          <a:xfrm>
            <a:off x="251520" y="274638"/>
            <a:ext cx="843528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l-PL" sz="3200" dirty="0" smtClean="0"/>
              <a:t>Wyniki:</a:t>
            </a:r>
            <a:endParaRPr lang="pl-PL" sz="3200" dirty="0"/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56" y="5157192"/>
            <a:ext cx="802444" cy="739753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9322" y="3587402"/>
            <a:ext cx="490002" cy="451721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6603" y="5157192"/>
            <a:ext cx="619124" cy="604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98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438174"/>
              </p:ext>
            </p:extLst>
          </p:nvPr>
        </p:nvGraphicFramePr>
        <p:xfrm>
          <a:off x="452490" y="1565121"/>
          <a:ext cx="8229600" cy="494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MIT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FAKT</a:t>
                      </a:r>
                      <a:endParaRPr lang="pl-PL" dirty="0"/>
                    </a:p>
                  </a:txBody>
                  <a:tcPr/>
                </a:tc>
              </a:tr>
              <a:tr h="15544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Produkty 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„naturalne” są lepsze.</a:t>
                      </a:r>
                    </a:p>
                    <a:p>
                      <a:endParaRPr lang="pl-PL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Termin „naturalny” nie jest regulowany prawnie; nie ma żadnych wytycznych ani zasad dotyczących tego</a:t>
                      </a:r>
                      <a:r>
                        <a:rPr kumimoji="0" lang="pl-P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jak może być użyty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Ekstrakty naturalne nie są pojedynczym oczyszczonym składnikiem, ale</a:t>
                      </a:r>
                      <a:r>
                        <a:rPr kumimoji="0" lang="pl-P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często są złożonymi koncentratami ze śladowymi ilościami</a:t>
                      </a:r>
                      <a:r>
                        <a:rPr kumimoji="0" lang="pl-P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niezamierzonych</a:t>
                      </a:r>
                      <a:r>
                        <a:rPr kumimoji="0" lang="pl-P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składników. </a:t>
                      </a:r>
                      <a:endParaRPr lang="pl-PL" sz="1600" dirty="0">
                        <a:latin typeface="+mn-lt"/>
                      </a:endParaRPr>
                    </a:p>
                  </a:txBody>
                  <a:tcPr/>
                </a:tc>
              </a:tr>
              <a:tr h="155448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kumimoji="0" lang="pl-PL" sz="1600" kern="1200" dirty="0" smtClean="0">
                          <a:solidFill>
                            <a:srgbClr val="202124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Starsze,</a:t>
                      </a:r>
                      <a:r>
                        <a:rPr kumimoji="0" lang="pl-PL" sz="1600" kern="1200" baseline="0" dirty="0" smtClean="0">
                          <a:solidFill>
                            <a:srgbClr val="202124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kumimoji="0" lang="pl-PL" sz="1600" kern="1200" dirty="0" smtClean="0">
                          <a:solidFill>
                            <a:srgbClr val="202124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bardziej powszechne </a:t>
                      </a:r>
                      <a:r>
                        <a:rPr kumimoji="0" lang="pl-PL" sz="1600" kern="1200" dirty="0" smtClean="0">
                          <a:solidFill>
                            <a:srgbClr val="202124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składniki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kumimoji="0" lang="pl-PL" sz="1600" kern="1200" dirty="0" smtClean="0">
                          <a:solidFill>
                            <a:srgbClr val="202124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nie </a:t>
                      </a:r>
                      <a:r>
                        <a:rPr kumimoji="0" lang="pl-PL" sz="1600" kern="1200" dirty="0" smtClean="0">
                          <a:solidFill>
                            <a:srgbClr val="202124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są </a:t>
                      </a:r>
                      <a:r>
                        <a:rPr kumimoji="0" lang="pl-PL" sz="1600" kern="1200" dirty="0" smtClean="0">
                          <a:solidFill>
                            <a:srgbClr val="202124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skuteczne.</a:t>
                      </a:r>
                      <a:endParaRPr kumimoji="0" lang="pl-PL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r>
                        <a:rPr lang="pl-PL" sz="1600" b="1" dirty="0" smtClean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pl-PL" sz="1600" dirty="0" smtClean="0">
                        <a:effectLst/>
                        <a:latin typeface="+mn-lt"/>
                      </a:endParaRPr>
                    </a:p>
                    <a:p>
                      <a:endParaRPr lang="pl-PL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Starsze składniki wykazały skuteczność i bezpieczeństwo. Należy zawsze wymagać klinicznych dowodów bezpieczeństwa i skuteczności przed porzuceniem wypróbowanych i prawdziwych preparatów.</a:t>
                      </a:r>
                    </a:p>
                    <a:p>
                      <a:endParaRPr lang="pl-PL" sz="16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Prostokąt 2"/>
          <p:cNvSpPr/>
          <p:nvPr/>
        </p:nvSpPr>
        <p:spPr>
          <a:xfrm rot="10800000" flipV="1">
            <a:off x="405892" y="6519446"/>
            <a:ext cx="83529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000" dirty="0" err="1"/>
              <a:t>Żródło</a:t>
            </a:r>
            <a:r>
              <a:rPr lang="pl-PL" sz="1000" dirty="0"/>
              <a:t>: </a:t>
            </a:r>
            <a:r>
              <a:rPr lang="en-US" sz="1000" dirty="0" err="1"/>
              <a:t>Draelos</a:t>
            </a:r>
            <a:r>
              <a:rPr lang="en-US" sz="1000" dirty="0"/>
              <a:t> ZD. Modern moisturizer myths, misconceptions, and truths. Cutis. 2013;91(6):308-14</a:t>
            </a:r>
            <a:r>
              <a:rPr lang="en-US" sz="1600" dirty="0"/>
              <a:t>.</a:t>
            </a:r>
            <a:endParaRPr lang="pl-PL" sz="1600" dirty="0"/>
          </a:p>
        </p:txBody>
      </p:sp>
      <p:sp>
        <p:nvSpPr>
          <p:cNvPr id="5" name="Tytuł 2"/>
          <p:cNvSpPr>
            <a:spLocks noGrp="1"/>
          </p:cNvSpPr>
          <p:nvPr>
            <p:ph type="title"/>
          </p:nvPr>
        </p:nvSpPr>
        <p:spPr>
          <a:xfrm>
            <a:off x="405892" y="980728"/>
            <a:ext cx="8229600" cy="648072"/>
          </a:xfrm>
        </p:spPr>
        <p:txBody>
          <a:bodyPr>
            <a:normAutofit/>
          </a:bodyPr>
          <a:lstStyle/>
          <a:p>
            <a:r>
              <a:rPr lang="pl-PL" sz="1200" dirty="0" err="1" smtClean="0">
                <a:effectLst/>
              </a:rPr>
              <a:t>Tab</a:t>
            </a:r>
            <a:r>
              <a:rPr lang="pl-PL" sz="1200" dirty="0">
                <a:effectLst/>
              </a:rPr>
              <a:t> </a:t>
            </a:r>
            <a:r>
              <a:rPr lang="pl-PL" sz="1200" dirty="0" smtClean="0">
                <a:effectLst/>
              </a:rPr>
              <a:t>2.  </a:t>
            </a:r>
            <a:r>
              <a:rPr lang="pl-PL" sz="1200" b="0" dirty="0" smtClean="0">
                <a:effectLst/>
              </a:rPr>
              <a:t>Powszechne </a:t>
            </a:r>
            <a:r>
              <a:rPr lang="pl-PL" sz="1200" b="0" dirty="0">
                <a:effectLst/>
              </a:rPr>
              <a:t>mity dotyczące środków nawilżających</a:t>
            </a:r>
            <a:endParaRPr lang="pl-PL" sz="1200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3356992"/>
            <a:ext cx="839292" cy="663997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1400" y="1916832"/>
            <a:ext cx="611918" cy="564112"/>
          </a:xfrm>
          <a:prstGeom prst="rect">
            <a:avLst/>
          </a:prstGeom>
        </p:spPr>
      </p:pic>
      <p:sp>
        <p:nvSpPr>
          <p:cNvPr id="8" name="Tytuł 2"/>
          <p:cNvSpPr txBox="1">
            <a:spLocks/>
          </p:cNvSpPr>
          <p:nvPr/>
        </p:nvSpPr>
        <p:spPr>
          <a:xfrm>
            <a:off x="251520" y="274638"/>
            <a:ext cx="843528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l-PL" sz="3200" dirty="0" smtClean="0"/>
              <a:t>Wyniki:</a:t>
            </a:r>
            <a:endParaRPr lang="pl-PL" sz="3200" dirty="0"/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8259" y="5746176"/>
            <a:ext cx="858946" cy="679546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56" y="5779693"/>
            <a:ext cx="802444" cy="739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65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spcBef>
                <a:spcPts val="0"/>
              </a:spcBef>
              <a:buClrTx/>
              <a:buSzTx/>
              <a:buNone/>
              <a:defRPr/>
            </a:pPr>
            <a:r>
              <a:rPr lang="pl-PL" sz="2900" dirty="0" smtClean="0">
                <a:solidFill>
                  <a:schemeClr val="dk1"/>
                </a:solidFill>
              </a:rPr>
              <a:t>Dostępnych </a:t>
            </a:r>
            <a:r>
              <a:rPr lang="pl-PL" sz="2900" dirty="0">
                <a:solidFill>
                  <a:schemeClr val="dk1"/>
                </a:solidFill>
              </a:rPr>
              <a:t>jest wiele rodzajów środków nawilżających o różnych składnikach, celach i wynikach. Niektóre z nich nie mają praktycznie żadnego terapeutycznie działania nawilżającego, podczas gdy inne zapewniają znacznie lepsze wyniki.</a:t>
            </a:r>
          </a:p>
          <a:p>
            <a:pPr marL="109728" indent="0">
              <a:buNone/>
            </a:pPr>
            <a:endParaRPr lang="pl-PL" sz="2900" dirty="0" smtClean="0"/>
          </a:p>
          <a:p>
            <a:pPr marL="109728" indent="0">
              <a:buNone/>
            </a:pPr>
            <a:r>
              <a:rPr lang="pl-PL" sz="2900" dirty="0" smtClean="0">
                <a:solidFill>
                  <a:schemeClr val="dk1"/>
                </a:solidFill>
              </a:rPr>
              <a:t>Należy </a:t>
            </a:r>
            <a:r>
              <a:rPr lang="pl-PL" sz="2900" dirty="0">
                <a:solidFill>
                  <a:schemeClr val="dk1"/>
                </a:solidFill>
              </a:rPr>
              <a:t>zawsze </a:t>
            </a:r>
            <a:r>
              <a:rPr lang="pl-PL" sz="2900" dirty="0" smtClean="0">
                <a:solidFill>
                  <a:schemeClr val="dk1"/>
                </a:solidFill>
              </a:rPr>
              <a:t>zwracać szczególną uwagę na </a:t>
            </a:r>
            <a:r>
              <a:rPr lang="pl-PL" sz="3200" dirty="0" smtClean="0">
                <a:solidFill>
                  <a:schemeClr val="dk1"/>
                </a:solidFill>
              </a:rPr>
              <a:t>kliniczne dowody bezpieczeństwo </a:t>
            </a:r>
            <a:r>
              <a:rPr lang="pl-PL" sz="3200" dirty="0">
                <a:solidFill>
                  <a:schemeClr val="dk1"/>
                </a:solidFill>
              </a:rPr>
              <a:t>i skuteczności </a:t>
            </a:r>
            <a:r>
              <a:rPr lang="pl-PL" sz="3200" dirty="0" smtClean="0">
                <a:solidFill>
                  <a:schemeClr val="dk1"/>
                </a:solidFill>
              </a:rPr>
              <a:t>przed wyborem konkretnych środków nawilżających</a:t>
            </a:r>
            <a:r>
              <a:rPr lang="pl-PL" sz="2900" dirty="0">
                <a:solidFill>
                  <a:schemeClr val="dk1"/>
                </a:solidFill>
              </a:rPr>
              <a:t>.</a:t>
            </a:r>
            <a:endParaRPr lang="pl-PL" sz="2900" dirty="0">
              <a:solidFill>
                <a:schemeClr val="dk1"/>
              </a:solidFill>
            </a:endParaRPr>
          </a:p>
          <a:p>
            <a:pPr marL="109728" indent="0">
              <a:buNone/>
            </a:pPr>
            <a:endParaRPr lang="pl-PL" sz="2900" dirty="0"/>
          </a:p>
          <a:p>
            <a:pPr marL="109728" indent="0">
              <a:buNone/>
            </a:pPr>
            <a:r>
              <a:rPr lang="pl-PL" sz="2900" dirty="0" smtClean="0"/>
              <a:t>Badania dowodzą, że dobrze </a:t>
            </a:r>
            <a:r>
              <a:rPr lang="pl-PL" sz="2900" dirty="0"/>
              <a:t>skonstruowany </a:t>
            </a:r>
            <a:r>
              <a:rPr lang="pl-PL" sz="2900" dirty="0" smtClean="0"/>
              <a:t>środek nawilżający </a:t>
            </a:r>
            <a:r>
              <a:rPr lang="pl-PL" sz="2900" dirty="0"/>
              <a:t>powinien </a:t>
            </a:r>
            <a:r>
              <a:rPr lang="pl-PL" sz="2900" dirty="0" smtClean="0"/>
              <a:t>odnosić się do 3 kluczowych czynników decydujących o nawilżeniu skóry i działających w procesach </a:t>
            </a:r>
            <a:r>
              <a:rPr lang="pl-PL" sz="2900" dirty="0" err="1" smtClean="0"/>
              <a:t>samonaprawczych</a:t>
            </a:r>
            <a:r>
              <a:rPr lang="pl-PL" sz="2900" dirty="0" smtClean="0"/>
              <a:t> uszkodzonej skóry, tj.: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900" dirty="0" smtClean="0"/>
              <a:t>NMF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900" dirty="0" err="1" smtClean="0"/>
              <a:t>ceramidy</a:t>
            </a:r>
            <a:r>
              <a:rPr lang="pl-PL" sz="2900" dirty="0" smtClean="0"/>
              <a:t> </a:t>
            </a:r>
            <a:r>
              <a:rPr lang="pl-PL" sz="2900" dirty="0"/>
              <a:t>(i/lub składniki, które, jak wykazano, stymulują syntezę </a:t>
            </a:r>
            <a:r>
              <a:rPr lang="pl-PL" sz="2900" dirty="0" err="1"/>
              <a:t>ceramidów</a:t>
            </a:r>
            <a:r>
              <a:rPr lang="pl-PL" sz="2900" dirty="0"/>
              <a:t> i barierowych lipidów) </a:t>
            </a:r>
            <a:endParaRPr lang="pl-PL" sz="29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l-PL" sz="2900" dirty="0" smtClean="0"/>
              <a:t>modulatory </a:t>
            </a:r>
            <a:r>
              <a:rPr lang="pl-PL" sz="2900" dirty="0"/>
              <a:t>lub wzmacniacze ekspresji i aktywności AQP</a:t>
            </a:r>
            <a:r>
              <a:rPr lang="pl-PL" sz="2900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Wnioski:</a:t>
            </a:r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 rot="10800000" flipV="1">
            <a:off x="323528" y="6097069"/>
            <a:ext cx="83529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000" dirty="0" err="1"/>
              <a:t>Żródło</a:t>
            </a:r>
            <a:r>
              <a:rPr lang="pl-PL" sz="1000" dirty="0"/>
              <a:t>: </a:t>
            </a:r>
            <a:r>
              <a:rPr lang="en-US" sz="1000" dirty="0" err="1"/>
              <a:t>Draelos</a:t>
            </a:r>
            <a:r>
              <a:rPr lang="en-US" sz="1000" dirty="0"/>
              <a:t> ZD. Modern moisturizer myths, misconceptions, and truths. Cutis. 2013;91(6):308-14</a:t>
            </a:r>
            <a:r>
              <a:rPr lang="en-US" sz="1600" dirty="0"/>
              <a:t>.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14007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307712"/>
          </a:xfrm>
        </p:spPr>
        <p:txBody>
          <a:bodyPr>
            <a:normAutofit fontScale="77500" lnSpcReduction="2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pl-PL" dirty="0" err="1"/>
              <a:t>Czarnecka-Operacz</a:t>
            </a:r>
            <a:r>
              <a:rPr lang="pl-PL" dirty="0"/>
              <a:t> M.: Sucha skóra jako aktualny problem kliniczny. Post. Derm. </a:t>
            </a:r>
            <a:r>
              <a:rPr lang="pl-PL" dirty="0" err="1"/>
              <a:t>Alergol</a:t>
            </a:r>
            <a:r>
              <a:rPr lang="pl-PL" dirty="0"/>
              <a:t>. 2006, 23, 49–56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/>
              <a:t>Draelos</a:t>
            </a:r>
            <a:r>
              <a:rPr lang="en-US" dirty="0" smtClean="0"/>
              <a:t> </a:t>
            </a:r>
            <a:r>
              <a:rPr lang="en-US" dirty="0"/>
              <a:t>ZD. Modern moisturizer myths, misconceptions, and truths. Cutis. 2013;91(6):308-14. </a:t>
            </a:r>
            <a:endParaRPr lang="pl-PL" dirty="0" smtClean="0"/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Dry skin as a dermatological and cosmetic </a:t>
            </a:r>
            <a:r>
              <a:rPr lang="en-US" dirty="0" smtClean="0"/>
              <a:t>problem</a:t>
            </a:r>
            <a:r>
              <a:rPr lang="pl-PL" dirty="0"/>
              <a:t> </a:t>
            </a:r>
            <a:r>
              <a:rPr lang="pl-PL" dirty="0" smtClean="0"/>
              <a:t>2008;54(3</a:t>
            </a:r>
            <a:r>
              <a:rPr lang="pl-PL" dirty="0"/>
              <a:t>):</a:t>
            </a:r>
            <a:r>
              <a:rPr lang="pl-PL" dirty="0" smtClean="0"/>
              <a:t>54-7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Bibliografia: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467545" y="5157192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/>
              <a:t>„Oświadczam, że niniejsza prezentacja jest wynikiem mojej osobistej pracy, nie jest plagiatem i nie narusza praw autorskich  osób trzecich”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0324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1700808"/>
            <a:ext cx="8229600" cy="2736304"/>
          </a:xfrm>
        </p:spPr>
        <p:txBody>
          <a:bodyPr/>
          <a:lstStyle/>
          <a:p>
            <a:pPr algn="ctr"/>
            <a:r>
              <a:rPr lang="pl-PL" dirty="0" smtClean="0"/>
              <a:t>Dziękuję za uwagę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0675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908720"/>
            <a:ext cx="7272808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45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pl-PL" sz="2000" b="1" dirty="0" smtClean="0"/>
              <a:t>Celem pracy </a:t>
            </a:r>
            <a:r>
              <a:rPr lang="pl-PL" sz="2000" b="1" dirty="0" smtClean="0"/>
              <a:t>jest:</a:t>
            </a:r>
            <a:endParaRPr lang="pl-PL" sz="2000" b="1" dirty="0" smtClean="0"/>
          </a:p>
          <a:p>
            <a:pPr marL="109728" indent="0">
              <a:buNone/>
            </a:pPr>
            <a:r>
              <a:rPr lang="pl-PL" sz="2000" dirty="0"/>
              <a:t>wskazanie prawd </a:t>
            </a:r>
            <a:r>
              <a:rPr lang="pl-PL" sz="2000" dirty="0" smtClean="0"/>
              <a:t>i kolejno z</a:t>
            </a:r>
            <a:r>
              <a:rPr lang="pl-PL" sz="2000" dirty="0" smtClean="0"/>
              <a:t>niesienie powszechnych </a:t>
            </a:r>
            <a:r>
              <a:rPr lang="pl-PL" sz="2000" dirty="0" smtClean="0"/>
              <a:t>mitów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o </a:t>
            </a:r>
            <a:r>
              <a:rPr lang="pl-PL" sz="2000" dirty="0"/>
              <a:t>nawilżaniu skóry suchej.</a:t>
            </a:r>
            <a:r>
              <a:rPr lang="pl-PL" sz="2000" dirty="0" smtClean="0"/>
              <a:t> </a:t>
            </a:r>
          </a:p>
          <a:p>
            <a:pPr marL="109728" indent="0">
              <a:buNone/>
            </a:pPr>
            <a:endParaRPr lang="pl-PL" sz="2000" dirty="0" smtClean="0"/>
          </a:p>
          <a:p>
            <a:pPr marL="109728" indent="0">
              <a:buNone/>
            </a:pPr>
            <a:r>
              <a:rPr lang="pl-PL" sz="2000" b="1" dirty="0" smtClean="0"/>
              <a:t>Materiał i metoda:</a:t>
            </a:r>
          </a:p>
          <a:p>
            <a:pPr marL="109728" indent="0">
              <a:buNone/>
            </a:pPr>
            <a:r>
              <a:rPr lang="pl-PL" sz="2000" dirty="0" smtClean="0"/>
              <a:t>poszukiwanie literatury naukowej, indeksowanej </a:t>
            </a:r>
            <a:br>
              <a:rPr lang="pl-PL" sz="2000" dirty="0" smtClean="0"/>
            </a:br>
            <a:r>
              <a:rPr lang="pl-PL" sz="2000" dirty="0" smtClean="0"/>
              <a:t>w bazach bibliograficznych (Pub </a:t>
            </a:r>
            <a:r>
              <a:rPr lang="pl-PL" sz="2000" dirty="0" err="1" smtClean="0"/>
              <a:t>Med</a:t>
            </a:r>
            <a:r>
              <a:rPr lang="pl-PL" sz="2000" dirty="0" smtClean="0"/>
              <a:t>, </a:t>
            </a:r>
            <a:r>
              <a:rPr lang="pl-PL" sz="2000" dirty="0" err="1" smtClean="0"/>
              <a:t>S</a:t>
            </a:r>
            <a:r>
              <a:rPr lang="pl-PL" sz="2000" dirty="0" err="1" smtClean="0"/>
              <a:t>emanticscholar</a:t>
            </a:r>
            <a:r>
              <a:rPr lang="pl-PL" sz="2000" dirty="0"/>
              <a:t>).</a:t>
            </a:r>
            <a:endParaRPr lang="pl-PL" sz="2000" dirty="0" smtClean="0"/>
          </a:p>
          <a:p>
            <a:pPr marL="109728" indent="0">
              <a:buNone/>
            </a:pPr>
            <a:endParaRPr lang="pl-PL" sz="2000" dirty="0" smtClean="0"/>
          </a:p>
          <a:p>
            <a:pPr marL="109728" indent="0">
              <a:buNone/>
            </a:pPr>
            <a:r>
              <a:rPr lang="pl-PL" sz="2000" b="1" dirty="0" smtClean="0"/>
              <a:t>Słowa kluczowe zastosowane podczas</a:t>
            </a:r>
          </a:p>
          <a:p>
            <a:pPr marL="109728" indent="0">
              <a:buNone/>
            </a:pPr>
            <a:r>
              <a:rPr lang="pl-PL" sz="2000" b="1" dirty="0" smtClean="0"/>
              <a:t>wyszukiwania literatury:</a:t>
            </a:r>
            <a:r>
              <a:rPr lang="en-US" sz="2000" b="1" i="1" dirty="0" smtClean="0"/>
              <a:t> </a:t>
            </a:r>
            <a:endParaRPr lang="pl-PL" sz="2000" b="1" i="1" dirty="0" smtClean="0"/>
          </a:p>
          <a:p>
            <a:pPr marL="109728" indent="0">
              <a:buNone/>
            </a:pPr>
            <a:r>
              <a:rPr lang="pl-PL" sz="2000" i="1" dirty="0" err="1" smtClean="0"/>
              <a:t>dry</a:t>
            </a:r>
            <a:r>
              <a:rPr lang="pl-PL" sz="2000" i="1" dirty="0" smtClean="0"/>
              <a:t> skin, </a:t>
            </a:r>
            <a:r>
              <a:rPr lang="en-US" sz="2000" i="1" dirty="0" smtClean="0"/>
              <a:t>natural </a:t>
            </a:r>
            <a:r>
              <a:rPr lang="en-US" sz="2000" i="1" dirty="0"/>
              <a:t>moisturizing factor (NMF), </a:t>
            </a:r>
            <a:r>
              <a:rPr lang="en-US" sz="2000" i="1" dirty="0" smtClean="0"/>
              <a:t>ceramides,</a:t>
            </a:r>
            <a:r>
              <a:rPr lang="pl-PL" sz="2000" i="1" dirty="0" smtClean="0"/>
              <a:t> </a:t>
            </a:r>
            <a:r>
              <a:rPr lang="en-US" sz="2000" i="1" dirty="0" err="1" smtClean="0"/>
              <a:t>aquaporins</a:t>
            </a:r>
            <a:r>
              <a:rPr lang="en-US" sz="2000" i="1" dirty="0" smtClean="0"/>
              <a:t> </a:t>
            </a:r>
            <a:r>
              <a:rPr lang="en-US" sz="2000" i="1" dirty="0"/>
              <a:t>(AQPs</a:t>
            </a:r>
            <a:r>
              <a:rPr lang="en-US" sz="2000" i="1" dirty="0" smtClean="0"/>
              <a:t>)</a:t>
            </a:r>
            <a:r>
              <a:rPr lang="pl-PL" sz="2000" i="1" dirty="0" smtClean="0"/>
              <a:t>.</a:t>
            </a:r>
            <a:endParaRPr lang="pl-PL" sz="20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Cel pracy, materiały </a:t>
            </a:r>
            <a:r>
              <a:rPr lang="pl-PL" sz="3600" smtClean="0"/>
              <a:t>i </a:t>
            </a:r>
            <a:r>
              <a:rPr lang="pl-PL" sz="3600" smtClean="0"/>
              <a:t>metody: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23756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le tekstowe 7"/>
          <p:cNvSpPr txBox="1"/>
          <p:nvPr/>
        </p:nvSpPr>
        <p:spPr>
          <a:xfrm>
            <a:off x="755576" y="4293096"/>
            <a:ext cx="69487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 smtClean="0"/>
          </a:p>
          <a:p>
            <a:pPr algn="ctr"/>
            <a:r>
              <a:rPr lang="pl-PL" dirty="0" smtClean="0"/>
              <a:t>Typowymi </a:t>
            </a:r>
            <a:r>
              <a:rPr lang="pl-PL" dirty="0"/>
              <a:t>objawami suchej skóry są </a:t>
            </a:r>
            <a:r>
              <a:rPr lang="pl-PL" dirty="0" err="1" smtClean="0"/>
              <a:t>drobnopłatowe</a:t>
            </a:r>
            <a:r>
              <a:rPr lang="pl-PL" dirty="0"/>
              <a:t> </a:t>
            </a:r>
            <a:r>
              <a:rPr lang="pl-PL" dirty="0" smtClean="0"/>
              <a:t>złuszczanie </a:t>
            </a:r>
            <a:r>
              <a:rPr lang="pl-PL" dirty="0"/>
              <a:t>naskórka, wrażenie szorstkości przy dotyku,</a:t>
            </a:r>
          </a:p>
          <a:p>
            <a:pPr algn="ctr"/>
            <a:r>
              <a:rPr lang="pl-PL" dirty="0" smtClean="0"/>
              <a:t>pęknięcia, </a:t>
            </a:r>
            <a:r>
              <a:rPr lang="pl-PL" dirty="0"/>
              <a:t>rozpadliny oraz </a:t>
            </a:r>
            <a:r>
              <a:rPr lang="pl-PL" dirty="0" smtClean="0"/>
              <a:t>odczyn rumieniowy</a:t>
            </a:r>
            <a:r>
              <a:rPr lang="pl-PL" dirty="0"/>
              <a:t>. </a:t>
            </a:r>
            <a:endParaRPr lang="pl-PL" dirty="0" smtClean="0"/>
          </a:p>
          <a:p>
            <a:pPr algn="ctr"/>
            <a:endParaRPr lang="pl-PL" dirty="0" smtClean="0"/>
          </a:p>
          <a:p>
            <a:pPr algn="ctr"/>
            <a:r>
              <a:rPr lang="pl-PL" dirty="0" smtClean="0"/>
              <a:t>Niejednokrotnie </a:t>
            </a:r>
            <a:r>
              <a:rPr lang="pl-PL" dirty="0" smtClean="0"/>
              <a:t>towarzyszy świąd i pieczenie.</a:t>
            </a:r>
            <a:endParaRPr lang="pl-PL" dirty="0"/>
          </a:p>
        </p:txBody>
      </p:sp>
      <p:pic>
        <p:nvPicPr>
          <p:cNvPr id="12" name="Obraz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052736"/>
            <a:ext cx="7776864" cy="2871028"/>
          </a:xfrm>
          <a:prstGeom prst="rect">
            <a:avLst/>
          </a:prstGeom>
        </p:spPr>
      </p:pic>
      <p:sp>
        <p:nvSpPr>
          <p:cNvPr id="13" name="pole tekstowe 12"/>
          <p:cNvSpPr txBox="1"/>
          <p:nvPr/>
        </p:nvSpPr>
        <p:spPr>
          <a:xfrm>
            <a:off x="3635896" y="3923764"/>
            <a:ext cx="5292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Rys. 1 Skóra sucha, </a:t>
            </a:r>
            <a:r>
              <a:rPr lang="pl-PL" sz="1000" dirty="0"/>
              <a:t>ź</a:t>
            </a:r>
            <a:r>
              <a:rPr lang="pl-PL" sz="1000" dirty="0" smtClean="0"/>
              <a:t>ródło https</a:t>
            </a:r>
            <a:r>
              <a:rPr lang="pl-PL" sz="1000" dirty="0"/>
              <a:t>://www.wiadomoscidermatologiczne.pl</a:t>
            </a:r>
            <a:r>
              <a:rPr lang="pl-PL" dirty="0"/>
              <a:t>/</a:t>
            </a:r>
          </a:p>
        </p:txBody>
      </p:sp>
      <p:sp>
        <p:nvSpPr>
          <p:cNvPr id="10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sz="4000" dirty="0" smtClean="0"/>
              <a:t>Wstęp: SUCHOŚĆ </a:t>
            </a:r>
            <a:r>
              <a:rPr lang="pl-PL" sz="4000" dirty="0"/>
              <a:t>SKÓRY </a:t>
            </a:r>
            <a:r>
              <a:rPr lang="pl-PL" sz="4000" i="1" dirty="0" err="1"/>
              <a:t>Xerosis</a:t>
            </a:r>
            <a:r>
              <a:rPr lang="pl-PL" sz="4000" dirty="0"/>
              <a:t> 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539552" y="6525344"/>
            <a:ext cx="828092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 err="1"/>
              <a:t>Czarnecka-Operacz</a:t>
            </a:r>
            <a:r>
              <a:rPr lang="pl-PL" sz="1200" dirty="0"/>
              <a:t> M.: Sucha skóra jako aktualny problem kliniczny. Post. Derm. </a:t>
            </a:r>
            <a:r>
              <a:rPr lang="pl-PL" sz="1200" dirty="0" err="1"/>
              <a:t>Alergol</a:t>
            </a:r>
            <a:r>
              <a:rPr lang="pl-PL" sz="1200" dirty="0"/>
              <a:t>. 2006, 23, 49–56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7720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4462374"/>
            <a:ext cx="3024335" cy="15589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1600" b="1" dirty="0" smtClean="0"/>
              <a:t>Przyczyny egzogenne</a:t>
            </a:r>
          </a:p>
          <a:p>
            <a:pPr marL="285750" indent="-285750"/>
            <a:r>
              <a:rPr lang="pl-PL" sz="1600" dirty="0" smtClean="0"/>
              <a:t>pora </a:t>
            </a:r>
            <a:r>
              <a:rPr lang="pl-PL" sz="1600" dirty="0"/>
              <a:t>roku, </a:t>
            </a:r>
            <a:endParaRPr lang="pl-PL" sz="1600" dirty="0" smtClean="0"/>
          </a:p>
          <a:p>
            <a:pPr marL="285750" indent="-285750"/>
            <a:r>
              <a:rPr lang="pl-PL" sz="1600" dirty="0" smtClean="0"/>
              <a:t>klimat</a:t>
            </a:r>
            <a:r>
              <a:rPr lang="pl-PL" sz="1600" dirty="0"/>
              <a:t>, </a:t>
            </a:r>
            <a:endParaRPr lang="pl-PL" sz="1600" dirty="0" smtClean="0"/>
          </a:p>
          <a:p>
            <a:pPr marL="285750" indent="-285750"/>
            <a:r>
              <a:rPr lang="pl-PL" sz="1600" dirty="0" smtClean="0"/>
              <a:t>nadmierna </a:t>
            </a:r>
            <a:r>
              <a:rPr lang="pl-PL" sz="1600" dirty="0"/>
              <a:t>kąpiel, </a:t>
            </a:r>
            <a:endParaRPr lang="pl-PL" sz="1600" dirty="0" smtClean="0"/>
          </a:p>
          <a:p>
            <a:pPr marL="285750" indent="-285750"/>
            <a:r>
              <a:rPr lang="pl-PL" sz="1600" dirty="0" smtClean="0"/>
              <a:t>stosowanie </a:t>
            </a:r>
            <a:r>
              <a:rPr lang="pl-PL" sz="1600" dirty="0"/>
              <a:t>ostrych środków do mycia </a:t>
            </a:r>
            <a:r>
              <a:rPr lang="pl-PL" sz="1600" dirty="0" smtClean="0"/>
              <a:t>skóry.</a:t>
            </a:r>
            <a:endParaRPr lang="pl-PL" sz="1600" dirty="0"/>
          </a:p>
        </p:txBody>
      </p:sp>
      <p:sp>
        <p:nvSpPr>
          <p:cNvPr id="16" name="Symbol zastępczy zawartości 2"/>
          <p:cNvSpPr txBox="1">
            <a:spLocks/>
          </p:cNvSpPr>
          <p:nvPr/>
        </p:nvSpPr>
        <p:spPr>
          <a:xfrm>
            <a:off x="4680012" y="4462372"/>
            <a:ext cx="3924436" cy="155891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None/>
            </a:pPr>
            <a:r>
              <a:rPr lang="pl-PL" sz="1600" b="1" dirty="0" smtClean="0"/>
              <a:t>Przyczyny endogenne </a:t>
            </a:r>
            <a:endParaRPr lang="pl-PL" sz="1600" b="1" i="1" dirty="0"/>
          </a:p>
          <a:p>
            <a:pPr marL="285750" indent="-285750"/>
            <a:r>
              <a:rPr lang="pl-PL" sz="1600" dirty="0" smtClean="0"/>
              <a:t>naturalny </a:t>
            </a:r>
            <a:r>
              <a:rPr lang="pl-PL" sz="1600" dirty="0" smtClean="0"/>
              <a:t>czynnik nawilżający </a:t>
            </a:r>
            <a:r>
              <a:rPr lang="pl-PL" sz="1600" dirty="0" smtClean="0"/>
              <a:t>NMF,</a:t>
            </a:r>
            <a:endParaRPr lang="pl-PL" sz="1600" dirty="0"/>
          </a:p>
          <a:p>
            <a:pPr marL="285750" indent="-285750"/>
            <a:r>
              <a:rPr lang="pl-PL" sz="1600" dirty="0" smtClean="0"/>
              <a:t>zawartość </a:t>
            </a:r>
            <a:r>
              <a:rPr lang="pl-PL" sz="1600" dirty="0" smtClean="0"/>
              <a:t>lipidów </a:t>
            </a:r>
            <a:r>
              <a:rPr lang="pl-PL" sz="1600" dirty="0" smtClean="0"/>
              <a:t>barierowych,</a:t>
            </a:r>
            <a:endParaRPr lang="pl-PL" sz="1600" dirty="0"/>
          </a:p>
          <a:p>
            <a:pPr marL="285750" indent="-285750"/>
            <a:r>
              <a:rPr lang="pl-PL" sz="1600" dirty="0" smtClean="0"/>
              <a:t>sieć wilgoci: </a:t>
            </a:r>
            <a:r>
              <a:rPr lang="pl-PL" sz="1600" dirty="0" err="1" smtClean="0"/>
              <a:t>akwaporyny</a:t>
            </a:r>
            <a:r>
              <a:rPr lang="pl-PL" sz="1600" dirty="0" smtClean="0"/>
              <a:t> </a:t>
            </a:r>
            <a:r>
              <a:rPr lang="pl-PL" sz="1600" dirty="0"/>
              <a:t>(AQP</a:t>
            </a:r>
            <a:r>
              <a:rPr lang="pl-PL" sz="1600" dirty="0" smtClean="0"/>
              <a:t>).</a:t>
            </a:r>
            <a:endParaRPr lang="pl-PL" sz="1600" dirty="0"/>
          </a:p>
          <a:p>
            <a:pPr marL="0" indent="0">
              <a:buNone/>
            </a:pPr>
            <a:endParaRPr lang="pl-PL" sz="1800" dirty="0" smtClean="0"/>
          </a:p>
          <a:p>
            <a:pPr marL="0" indent="0">
              <a:buNone/>
            </a:pPr>
            <a:endParaRPr lang="pl-PL" dirty="0" smtClean="0"/>
          </a:p>
        </p:txBody>
      </p:sp>
      <p:sp>
        <p:nvSpPr>
          <p:cNvPr id="10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850106"/>
          </a:xfrm>
        </p:spPr>
        <p:txBody>
          <a:bodyPr>
            <a:normAutofit/>
          </a:bodyPr>
          <a:lstStyle/>
          <a:p>
            <a:r>
              <a:rPr lang="pl-PL" sz="3200" dirty="0" smtClean="0"/>
              <a:t>Wstęp: SUCHOŚĆ </a:t>
            </a:r>
            <a:r>
              <a:rPr lang="pl-PL" sz="3200" dirty="0"/>
              <a:t>SKÓRY </a:t>
            </a:r>
            <a:r>
              <a:rPr lang="pl-PL" sz="3200" i="1" dirty="0" smtClean="0"/>
              <a:t>przyczyny</a:t>
            </a:r>
            <a:endParaRPr lang="pl-PL" sz="3200" dirty="0"/>
          </a:p>
        </p:txBody>
      </p:sp>
      <p:sp>
        <p:nvSpPr>
          <p:cNvPr id="9" name="pole tekstowe 8"/>
          <p:cNvSpPr txBox="1"/>
          <p:nvPr/>
        </p:nvSpPr>
        <p:spPr>
          <a:xfrm>
            <a:off x="539552" y="6562802"/>
            <a:ext cx="82809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/>
            <a:r>
              <a:rPr lang="pl-PL" sz="1200" dirty="0" err="1"/>
              <a:t>Żródło</a:t>
            </a:r>
            <a:r>
              <a:rPr lang="pl-PL" sz="1200" dirty="0"/>
              <a:t>: </a:t>
            </a:r>
            <a:r>
              <a:rPr lang="en-US" sz="1200" dirty="0" err="1" smtClean="0"/>
              <a:t>Draelos</a:t>
            </a:r>
            <a:r>
              <a:rPr lang="en-US" sz="1200" dirty="0" smtClean="0"/>
              <a:t> </a:t>
            </a:r>
            <a:r>
              <a:rPr lang="en-US" sz="1200" dirty="0"/>
              <a:t>ZD. Modern moisturizer myths, misconceptions, and truths. Cutis. 2013;91(6):308-14. </a:t>
            </a:r>
            <a:endParaRPr lang="pl-PL" sz="1200" dirty="0"/>
          </a:p>
        </p:txBody>
      </p:sp>
      <p:sp>
        <p:nvSpPr>
          <p:cNvPr id="2" name="pole tekstowe 1"/>
          <p:cNvSpPr txBox="1"/>
          <p:nvPr/>
        </p:nvSpPr>
        <p:spPr>
          <a:xfrm>
            <a:off x="4067944" y="1124744"/>
            <a:ext cx="453650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/>
              <a:t>Zdrowa skóra odnawia się w sposób ciągły, </a:t>
            </a:r>
            <a:r>
              <a:rPr lang="pl-PL" sz="1600" b="1" dirty="0"/>
              <a:t>regenerując i różnicując </a:t>
            </a:r>
            <a:r>
              <a:rPr lang="pl-PL" sz="1600" b="1" dirty="0" err="1"/>
              <a:t>keratynocyty</a:t>
            </a:r>
            <a:r>
              <a:rPr lang="pl-PL" sz="1600" dirty="0"/>
              <a:t>, które ostatecznie tworzą zagęszczone </a:t>
            </a:r>
            <a:r>
              <a:rPr lang="pl-PL" sz="1600" b="1" dirty="0" err="1" smtClean="0"/>
              <a:t>korneocyty</a:t>
            </a:r>
            <a:r>
              <a:rPr lang="pl-PL" sz="1600" b="1" dirty="0" smtClean="0"/>
              <a:t> oraz </a:t>
            </a:r>
            <a:r>
              <a:rPr lang="pl-PL" sz="1600" b="1" dirty="0"/>
              <a:t>lipidy </a:t>
            </a:r>
            <a:r>
              <a:rPr lang="pl-PL" sz="1600" b="1" dirty="0" smtClean="0"/>
              <a:t>barierowe</a:t>
            </a:r>
            <a:r>
              <a:rPr lang="pl-PL" sz="1600" dirty="0" smtClean="0"/>
              <a:t>, </a:t>
            </a:r>
            <a:r>
              <a:rPr lang="pl-PL" sz="1600" dirty="0" smtClean="0"/>
              <a:t>mające</a:t>
            </a:r>
            <a:r>
              <a:rPr lang="pl-PL" sz="1600" dirty="0" smtClean="0"/>
              <a:t> </a:t>
            </a:r>
            <a:r>
              <a:rPr lang="pl-PL" sz="1600" dirty="0"/>
              <a:t>kluczowe znaczenie dla funkcji ochronnych </a:t>
            </a:r>
            <a:r>
              <a:rPr lang="pl-PL" sz="1600" dirty="0" smtClean="0"/>
              <a:t>skóry</a:t>
            </a:r>
            <a:r>
              <a:rPr lang="pl-PL" sz="1600" dirty="0" smtClean="0"/>
              <a:t>.</a:t>
            </a:r>
          </a:p>
          <a:p>
            <a:pPr algn="ctr"/>
            <a:endParaRPr lang="pl-PL" sz="1600" dirty="0" smtClean="0"/>
          </a:p>
          <a:p>
            <a:pPr algn="ctr"/>
            <a:r>
              <a:rPr lang="pl-PL" sz="1600" dirty="0" smtClean="0"/>
              <a:t> </a:t>
            </a:r>
            <a:r>
              <a:rPr lang="pl-PL" sz="1600" dirty="0"/>
              <a:t>Suchość skóry pojawia się, gdy tworzenie bariery i procesy naprawcze są przeciążone przez ekspozycję środowiskową lub patologię, a skóra nie może już sama się naprawić</a:t>
            </a:r>
            <a:r>
              <a:rPr lang="pl-PL" sz="1600" dirty="0" smtClean="0"/>
              <a:t>.</a:t>
            </a:r>
            <a:endParaRPr lang="pl-PL" sz="16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037" y="1043989"/>
            <a:ext cx="3429000" cy="2962275"/>
          </a:xfrm>
          <a:prstGeom prst="rect">
            <a:avLst/>
          </a:prstGeom>
        </p:spPr>
      </p:pic>
      <p:sp>
        <p:nvSpPr>
          <p:cNvPr id="11" name="Prostokąt 10"/>
          <p:cNvSpPr/>
          <p:nvPr/>
        </p:nvSpPr>
        <p:spPr>
          <a:xfrm>
            <a:off x="0" y="4031486"/>
            <a:ext cx="449999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l-PL" sz="1100" dirty="0">
                <a:solidFill>
                  <a:prstClr val="black"/>
                </a:solidFill>
              </a:rPr>
              <a:t>Rys. </a:t>
            </a:r>
            <a:r>
              <a:rPr lang="pl-PL" sz="1100" dirty="0" smtClean="0">
                <a:solidFill>
                  <a:prstClr val="black"/>
                </a:solidFill>
              </a:rPr>
              <a:t>2 Odnawianie naskórka , </a:t>
            </a:r>
            <a:r>
              <a:rPr lang="pl-PL" sz="1100" dirty="0">
                <a:solidFill>
                  <a:prstClr val="black"/>
                </a:solidFill>
              </a:rPr>
              <a:t>ź</a:t>
            </a:r>
            <a:r>
              <a:rPr lang="pl-PL" sz="1100" dirty="0" smtClean="0">
                <a:solidFill>
                  <a:prstClr val="black"/>
                </a:solidFill>
              </a:rPr>
              <a:t>ródło</a:t>
            </a:r>
            <a:r>
              <a:rPr lang="pl-PL" sz="1100" dirty="0" smtClean="0">
                <a:solidFill>
                  <a:prstClr val="black"/>
                </a:solidFill>
              </a:rPr>
              <a:t> </a:t>
            </a:r>
            <a:r>
              <a:rPr lang="pl-PL" sz="1100" dirty="0">
                <a:solidFill>
                  <a:prstClr val="black"/>
                </a:solidFill>
              </a:rPr>
              <a:t>https://dermestetica-tarnow.pl/blog/dermatologia</a:t>
            </a:r>
            <a:endParaRPr lang="pl-PL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68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435577" y="1355004"/>
            <a:ext cx="4788533" cy="4119512"/>
          </a:xfrm>
        </p:spPr>
        <p:txBody>
          <a:bodyPr>
            <a:normAutofit fontScale="25000" lnSpcReduction="20000"/>
          </a:bodyPr>
          <a:lstStyle/>
          <a:p>
            <a:endParaRPr lang="pl-PL" sz="6400" dirty="0" smtClean="0"/>
          </a:p>
          <a:p>
            <a:pPr marL="109728" indent="0">
              <a:buNone/>
            </a:pPr>
            <a:r>
              <a:rPr lang="pl-PL" sz="6400" dirty="0" smtClean="0"/>
              <a:t>NMF – wewnątrzkomórkowy składnik warstwy rogowej, zapewniający prawidłowe nawilżenie naskórka.</a:t>
            </a:r>
          </a:p>
          <a:p>
            <a:pPr marL="109728" indent="0">
              <a:buNone/>
            </a:pPr>
            <a:endParaRPr lang="pl-PL" sz="6400" dirty="0" smtClean="0"/>
          </a:p>
          <a:p>
            <a:pPr marL="109728" indent="0">
              <a:buNone/>
            </a:pPr>
            <a:r>
              <a:rPr lang="pl-PL" sz="6400" dirty="0" smtClean="0"/>
              <a:t>Wieloskładnikowa mieszaniną hydrofilnych związków o niskiej masie cząsteczkowej. [1]</a:t>
            </a:r>
            <a:endParaRPr lang="pl-PL" sz="6400" dirty="0" smtClean="0"/>
          </a:p>
          <a:p>
            <a:pPr marL="109728" indent="0">
              <a:buNone/>
            </a:pPr>
            <a:endParaRPr lang="pl-PL" sz="6400" dirty="0" smtClean="0"/>
          </a:p>
          <a:p>
            <a:pPr marL="109728" indent="0">
              <a:buNone/>
            </a:pPr>
            <a:r>
              <a:rPr lang="pl-PL" sz="6400" dirty="0"/>
              <a:t>Główny skład NMF </a:t>
            </a:r>
            <a:r>
              <a:rPr lang="pl-PL" sz="6400" dirty="0" smtClean="0"/>
              <a:t>:</a:t>
            </a:r>
            <a:endParaRPr lang="pl-PL" sz="6400" dirty="0"/>
          </a:p>
          <a:p>
            <a:pPr marL="109728" indent="0">
              <a:buNone/>
            </a:pPr>
            <a:r>
              <a:rPr lang="pl-PL" sz="6400" dirty="0"/>
              <a:t>aminokwasy i różne pochodne z tych </a:t>
            </a:r>
            <a:r>
              <a:rPr lang="pl-PL" sz="6400" dirty="0" smtClean="0"/>
              <a:t>aminokwasów:</a:t>
            </a:r>
            <a:endParaRPr lang="pl-PL" sz="6400" dirty="0"/>
          </a:p>
          <a:p>
            <a:pPr marL="109728" indent="0">
              <a:buNone/>
            </a:pPr>
            <a:r>
              <a:rPr lang="pl-PL" sz="6400" dirty="0"/>
              <a:t>kwas </a:t>
            </a:r>
            <a:r>
              <a:rPr lang="pl-PL" sz="6400" dirty="0" err="1"/>
              <a:t>pirolidonowo-karboksylowy</a:t>
            </a:r>
            <a:r>
              <a:rPr lang="pl-PL" sz="6400" dirty="0"/>
              <a:t> (PCA), </a:t>
            </a:r>
          </a:p>
          <a:p>
            <a:pPr marL="109728" indent="0">
              <a:buNone/>
            </a:pPr>
            <a:r>
              <a:rPr lang="pl-PL" sz="6400" dirty="0"/>
              <a:t>kwas </a:t>
            </a:r>
            <a:r>
              <a:rPr lang="pl-PL" sz="6400" dirty="0" err="1"/>
              <a:t>urokanowy</a:t>
            </a:r>
            <a:r>
              <a:rPr lang="pl-PL" sz="6400" dirty="0"/>
              <a:t>, sole nieorganiczne i cukry, </a:t>
            </a:r>
          </a:p>
          <a:p>
            <a:pPr marL="109728" indent="0">
              <a:buNone/>
            </a:pPr>
            <a:r>
              <a:rPr lang="pl-PL" sz="6400" dirty="0"/>
              <a:t>kwas mlekowy i mocznik</a:t>
            </a:r>
            <a:r>
              <a:rPr lang="pl-PL" sz="6400" dirty="0" smtClean="0"/>
              <a:t>.</a:t>
            </a:r>
          </a:p>
          <a:p>
            <a:pPr marL="109728" indent="0">
              <a:buNone/>
            </a:pPr>
            <a:endParaRPr lang="pl-PL" sz="6400" dirty="0"/>
          </a:p>
          <a:p>
            <a:pPr marL="109728" indent="0">
              <a:buNone/>
            </a:pPr>
            <a:r>
              <a:rPr lang="pl-PL" sz="6400" i="1" dirty="0"/>
              <a:t>U</a:t>
            </a:r>
            <a:r>
              <a:rPr lang="pl-PL" sz="6400" i="1" dirty="0" smtClean="0"/>
              <a:t>zupełnienie </a:t>
            </a:r>
            <a:r>
              <a:rPr lang="pl-PL" sz="6400" i="1" dirty="0"/>
              <a:t>podaży NMF w </a:t>
            </a:r>
            <a:r>
              <a:rPr lang="pl-PL" sz="6400" i="1" dirty="0" smtClean="0"/>
              <a:t>skórze, poprzez </a:t>
            </a:r>
            <a:r>
              <a:rPr lang="pl-PL" sz="6400" i="1" dirty="0"/>
              <a:t>zewnętrzne stosowanie środków nawilżających zawierających NMF z powodzeniem leczy skórę suchą. </a:t>
            </a:r>
            <a:r>
              <a:rPr lang="pl-PL" sz="6400" i="1" dirty="0" smtClean="0"/>
              <a:t>[2]</a:t>
            </a:r>
            <a:endParaRPr lang="pl-PL" sz="6400" i="1" dirty="0"/>
          </a:p>
          <a:p>
            <a:pPr>
              <a:buFontTx/>
              <a:buChar char="-"/>
            </a:pPr>
            <a:endParaRPr lang="pl-PL" dirty="0" smtClean="0"/>
          </a:p>
          <a:p>
            <a:pPr marL="109728" indent="0">
              <a:buNone/>
            </a:pPr>
            <a:endParaRPr lang="pl-PL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Cel: NMF </a:t>
            </a:r>
            <a:r>
              <a:rPr lang="pl-PL" sz="3200" dirty="0">
                <a:effectLst/>
              </a:rPr>
              <a:t>Naturalny czynnik </a:t>
            </a:r>
            <a:r>
              <a:rPr lang="pl-PL" sz="3200" dirty="0" smtClean="0">
                <a:effectLst/>
              </a:rPr>
              <a:t>nawilżający</a:t>
            </a:r>
            <a:br>
              <a:rPr lang="pl-PL" sz="3200" dirty="0" smtClean="0">
                <a:effectLst/>
              </a:rPr>
            </a:br>
            <a:r>
              <a:rPr lang="en-US" sz="3200" i="1" dirty="0">
                <a:effectLst/>
              </a:rPr>
              <a:t>Natural Moisturizing Factor</a:t>
            </a:r>
            <a:endParaRPr lang="pl-PL" sz="32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251520" y="5748312"/>
            <a:ext cx="85689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1000" dirty="0" smtClean="0"/>
          </a:p>
          <a:p>
            <a:r>
              <a:rPr lang="pl-PL" sz="1000" dirty="0" smtClean="0"/>
              <a:t>1. </a:t>
            </a:r>
            <a:r>
              <a:rPr lang="pl-PL" sz="1000" dirty="0" err="1" smtClean="0"/>
              <a:t>Żródło</a:t>
            </a:r>
            <a:r>
              <a:rPr lang="pl-PL" sz="1000" dirty="0" smtClean="0"/>
              <a:t>: </a:t>
            </a:r>
            <a:r>
              <a:rPr lang="en-US" sz="1000" dirty="0"/>
              <a:t>Dry skin as a dermatological and cosmetic problem</a:t>
            </a:r>
            <a:r>
              <a:rPr lang="pl-PL" sz="1000" dirty="0"/>
              <a:t> 2008;54(3):</a:t>
            </a:r>
            <a:r>
              <a:rPr lang="pl-PL" sz="1000" dirty="0" smtClean="0"/>
              <a:t>54-7</a:t>
            </a:r>
          </a:p>
          <a:p>
            <a:r>
              <a:rPr lang="pl-PL" sz="1000" dirty="0" smtClean="0"/>
              <a:t>2. </a:t>
            </a:r>
            <a:r>
              <a:rPr lang="pl-PL" sz="1000" dirty="0" err="1" smtClean="0"/>
              <a:t>Żródło</a:t>
            </a:r>
            <a:r>
              <a:rPr lang="pl-PL" sz="1000" dirty="0"/>
              <a:t>: </a:t>
            </a:r>
            <a:r>
              <a:rPr lang="en-US" sz="1000" dirty="0" err="1"/>
              <a:t>Draelos</a:t>
            </a:r>
            <a:r>
              <a:rPr lang="en-US" sz="1000" dirty="0"/>
              <a:t> ZD. Modern moisturizer myths, misconceptions, and truths. Cutis. 2013;91(6):308-14.</a:t>
            </a:r>
            <a:endParaRPr lang="pl-PL" sz="1000" dirty="0"/>
          </a:p>
          <a:p>
            <a:endParaRPr lang="pl-PL" sz="1000" dirty="0" smtClean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760" y="1700808"/>
            <a:ext cx="4283968" cy="2997696"/>
          </a:xfrm>
          <a:prstGeom prst="rect">
            <a:avLst/>
          </a:prstGeom>
        </p:spPr>
      </p:pic>
      <p:sp>
        <p:nvSpPr>
          <p:cNvPr id="7" name="Prostokąt 6"/>
          <p:cNvSpPr/>
          <p:nvPr/>
        </p:nvSpPr>
        <p:spPr>
          <a:xfrm>
            <a:off x="251520" y="5139680"/>
            <a:ext cx="374580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l-PL" sz="1100" dirty="0">
                <a:solidFill>
                  <a:prstClr val="black"/>
                </a:solidFill>
              </a:rPr>
              <a:t>Rys. </a:t>
            </a:r>
            <a:r>
              <a:rPr lang="pl-PL" sz="1100" dirty="0" smtClean="0">
                <a:solidFill>
                  <a:prstClr val="black"/>
                </a:solidFill>
              </a:rPr>
              <a:t>3 </a:t>
            </a:r>
            <a:r>
              <a:rPr lang="pl-PL" sz="1100" dirty="0" err="1">
                <a:solidFill>
                  <a:prstClr val="black"/>
                </a:solidFill>
              </a:rPr>
              <a:t>S</a:t>
            </a:r>
            <a:r>
              <a:rPr lang="pl-PL" sz="1100" dirty="0" err="1" smtClean="0">
                <a:solidFill>
                  <a:prstClr val="black"/>
                </a:solidFill>
              </a:rPr>
              <a:t>tratum</a:t>
            </a:r>
            <a:r>
              <a:rPr lang="pl-PL" sz="1100" dirty="0" smtClean="0">
                <a:solidFill>
                  <a:prstClr val="black"/>
                </a:solidFill>
              </a:rPr>
              <a:t> </a:t>
            </a:r>
            <a:r>
              <a:rPr lang="pl-PL" sz="1100" dirty="0" err="1" smtClean="0">
                <a:solidFill>
                  <a:prstClr val="black"/>
                </a:solidFill>
              </a:rPr>
              <a:t>corneum</a:t>
            </a:r>
            <a:r>
              <a:rPr lang="pl-PL" sz="1100" dirty="0" smtClean="0">
                <a:solidFill>
                  <a:prstClr val="black"/>
                </a:solidFill>
              </a:rPr>
              <a:t>, </a:t>
            </a:r>
            <a:r>
              <a:rPr lang="pl-PL" sz="1100" dirty="0" err="1" smtClean="0">
                <a:solidFill>
                  <a:prstClr val="black"/>
                </a:solidFill>
              </a:rPr>
              <a:t>źródło:https</a:t>
            </a:r>
            <a:r>
              <a:rPr lang="pl-PL" sz="1100" dirty="0">
                <a:solidFill>
                  <a:prstClr val="black"/>
                </a:solidFill>
              </a:rPr>
              <a:t>://esent.pl/</a:t>
            </a:r>
          </a:p>
        </p:txBody>
      </p:sp>
    </p:spTree>
    <p:extLst>
      <p:ext uri="{BB962C8B-B14F-4D97-AF65-F5344CB8AC3E}">
        <p14:creationId xmlns:p14="http://schemas.microsoft.com/office/powerpoint/2010/main" val="409117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5040051" y="1196752"/>
            <a:ext cx="3996445" cy="4810539"/>
          </a:xfrm>
        </p:spPr>
        <p:txBody>
          <a:bodyPr>
            <a:normAutofit fontScale="25000" lnSpcReduction="20000"/>
          </a:bodyPr>
          <a:lstStyle/>
          <a:p>
            <a:pPr marL="109728" indent="0">
              <a:buNone/>
            </a:pPr>
            <a:r>
              <a:rPr lang="pl-PL" sz="6400" dirty="0"/>
              <a:t>Stan nawilżenia </a:t>
            </a:r>
            <a:r>
              <a:rPr lang="pl-PL" sz="6400" dirty="0" smtClean="0"/>
              <a:t>zależy </a:t>
            </a:r>
            <a:r>
              <a:rPr lang="pl-PL" sz="6400" dirty="0"/>
              <a:t>nie tylko od ilości dostarczanej z zewnątrz </a:t>
            </a:r>
            <a:r>
              <a:rPr lang="pl-PL" sz="6400" dirty="0" smtClean="0"/>
              <a:t/>
            </a:r>
            <a:br>
              <a:rPr lang="pl-PL" sz="6400" dirty="0" smtClean="0"/>
            </a:br>
            <a:r>
              <a:rPr lang="pl-PL" sz="6400" dirty="0" smtClean="0"/>
              <a:t>i </a:t>
            </a:r>
            <a:r>
              <a:rPr lang="pl-PL" sz="6400" dirty="0"/>
              <a:t>wewnątrz wody, ale także od zdolności jej zatrzymywania</a:t>
            </a:r>
            <a:r>
              <a:rPr lang="pl-PL" sz="6400" dirty="0" smtClean="0"/>
              <a:t>. [1]</a:t>
            </a:r>
          </a:p>
          <a:p>
            <a:pPr marL="109728" indent="0">
              <a:buNone/>
            </a:pPr>
            <a:endParaRPr lang="pl-PL" sz="6400" dirty="0"/>
          </a:p>
          <a:p>
            <a:pPr marL="109728" indent="0">
              <a:buNone/>
            </a:pPr>
            <a:r>
              <a:rPr lang="pl-PL" sz="6400" dirty="0" err="1"/>
              <a:t>Ceramidy</a:t>
            </a:r>
            <a:r>
              <a:rPr lang="pl-PL" sz="6400" dirty="0"/>
              <a:t> pełnią fundamentalną rolę w funkcji barierowej skóry, hamując utratę wody.</a:t>
            </a:r>
          </a:p>
          <a:p>
            <a:pPr marL="109728" indent="0">
              <a:buNone/>
            </a:pPr>
            <a:endParaRPr lang="pl-PL" sz="6400" dirty="0" smtClean="0"/>
          </a:p>
          <a:p>
            <a:pPr marL="109728" indent="0">
              <a:buNone/>
            </a:pPr>
            <a:r>
              <a:rPr lang="pl-PL" sz="6400" dirty="0" smtClean="0"/>
              <a:t>W </a:t>
            </a:r>
            <a:r>
              <a:rPr lang="pl-PL" sz="6400" dirty="0" err="1"/>
              <a:t>stratum</a:t>
            </a:r>
            <a:r>
              <a:rPr lang="pl-PL" sz="6400" dirty="0"/>
              <a:t> </a:t>
            </a:r>
            <a:r>
              <a:rPr lang="pl-PL" sz="6400" dirty="0" err="1"/>
              <a:t>corneum</a:t>
            </a:r>
            <a:r>
              <a:rPr lang="pl-PL" sz="6400" dirty="0"/>
              <a:t> istnieją 3 główne grupy lipidowe:</a:t>
            </a:r>
          </a:p>
          <a:p>
            <a:r>
              <a:rPr lang="pl-PL" sz="6400" dirty="0" err="1"/>
              <a:t>ceramidy</a:t>
            </a:r>
            <a:r>
              <a:rPr lang="pl-PL" sz="6400" dirty="0"/>
              <a:t>, </a:t>
            </a:r>
          </a:p>
          <a:p>
            <a:r>
              <a:rPr lang="pl-PL" sz="6400" dirty="0"/>
              <a:t>cholesterol</a:t>
            </a:r>
          </a:p>
          <a:p>
            <a:r>
              <a:rPr lang="pl-PL" sz="6400" dirty="0"/>
              <a:t>wolne kwasy tłuszczowe. </a:t>
            </a:r>
            <a:endParaRPr lang="pl-PL" sz="6400" dirty="0" smtClean="0"/>
          </a:p>
          <a:p>
            <a:pPr marL="109728" indent="0">
              <a:buNone/>
            </a:pPr>
            <a:endParaRPr lang="pl-PL" sz="6400" dirty="0"/>
          </a:p>
          <a:p>
            <a:pPr marL="109728" indent="0">
              <a:buNone/>
            </a:pPr>
            <a:endParaRPr lang="pl-PL" sz="6400" dirty="0" smtClean="0"/>
          </a:p>
          <a:p>
            <a:pPr marL="109728" indent="0">
              <a:buNone/>
            </a:pPr>
            <a:r>
              <a:rPr lang="pl-PL" sz="6400" i="1" dirty="0" smtClean="0"/>
              <a:t>Zwiększoną syntezę </a:t>
            </a:r>
            <a:r>
              <a:rPr lang="pl-PL" sz="6400" i="1" dirty="0" err="1"/>
              <a:t>ceramidów</a:t>
            </a:r>
            <a:r>
              <a:rPr lang="pl-PL" sz="6400" i="1" dirty="0"/>
              <a:t>, </a:t>
            </a:r>
            <a:r>
              <a:rPr lang="pl-PL" sz="6400" i="1" dirty="0" smtClean="0"/>
              <a:t>zaobserwowano </a:t>
            </a:r>
            <a:r>
              <a:rPr lang="pl-PL" sz="6400" i="1" dirty="0"/>
              <a:t>w licznych badaniach, w których stosowano </a:t>
            </a:r>
            <a:r>
              <a:rPr lang="pl-PL" sz="6400" i="1" dirty="0" smtClean="0"/>
              <a:t>mieszaniny </a:t>
            </a:r>
            <a:r>
              <a:rPr lang="pl-PL" sz="6400" i="1" dirty="0" err="1" smtClean="0"/>
              <a:t>ceramidów</a:t>
            </a:r>
            <a:r>
              <a:rPr lang="pl-PL" sz="6400" i="1" dirty="0" smtClean="0"/>
              <a:t>, cholesterolu, kwasów </a:t>
            </a:r>
            <a:r>
              <a:rPr lang="pl-PL" sz="6400" i="1" dirty="0" smtClean="0"/>
              <a:t>tłuszczowych </a:t>
            </a:r>
            <a:r>
              <a:rPr lang="pl-PL" sz="6400" i="1" dirty="0" smtClean="0"/>
              <a:t>i środków utrzymujących </a:t>
            </a:r>
            <a:r>
              <a:rPr lang="pl-PL" sz="6400" i="1" dirty="0"/>
              <a:t>wilgoć, </a:t>
            </a:r>
            <a:r>
              <a:rPr lang="pl-PL" sz="6400" i="1" dirty="0" smtClean="0"/>
              <a:t>w </a:t>
            </a:r>
            <a:r>
              <a:rPr lang="pl-PL" sz="6400" i="1" dirty="0"/>
              <a:t>tym glicerol i mocznik</a:t>
            </a:r>
            <a:r>
              <a:rPr lang="pl-PL" sz="6400" i="1" dirty="0" smtClean="0"/>
              <a:t>. [2]</a:t>
            </a:r>
            <a:endParaRPr lang="pl-PL" sz="6400" i="1" dirty="0" smtClean="0"/>
          </a:p>
          <a:p>
            <a:pPr marL="109728" indent="0">
              <a:buNone/>
            </a:pPr>
            <a:r>
              <a:rPr lang="pl-PL" dirty="0"/>
              <a:t>	</a:t>
            </a:r>
            <a:endParaRPr lang="pl-PL" dirty="0" smtClean="0"/>
          </a:p>
          <a:p>
            <a:pPr marL="109728" indent="0">
              <a:buNone/>
            </a:pPr>
            <a:r>
              <a:rPr lang="pl-PL" dirty="0"/>
              <a:t>	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778098"/>
          </a:xfrm>
        </p:spPr>
        <p:txBody>
          <a:bodyPr>
            <a:normAutofit/>
          </a:bodyPr>
          <a:lstStyle/>
          <a:p>
            <a:r>
              <a:rPr lang="pl-PL" sz="3600" dirty="0"/>
              <a:t>Cel </a:t>
            </a:r>
            <a:r>
              <a:rPr lang="pl-PL" sz="3600" dirty="0" smtClean="0"/>
              <a:t>: </a:t>
            </a:r>
            <a:r>
              <a:rPr lang="pl-PL" sz="3600" dirty="0" err="1" smtClean="0"/>
              <a:t>Ceramidy</a:t>
            </a:r>
            <a:r>
              <a:rPr lang="pl-PL" sz="3600" dirty="0" smtClean="0"/>
              <a:t> </a:t>
            </a:r>
            <a:r>
              <a:rPr lang="pl-PL" sz="3600" dirty="0"/>
              <a:t>i lipidy barierowe</a:t>
            </a: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416127"/>
            <a:ext cx="4788532" cy="3813073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323527" y="5232327"/>
            <a:ext cx="79928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Rys </a:t>
            </a:r>
            <a:r>
              <a:rPr lang="pl-PL" sz="1000" dirty="0"/>
              <a:t>4</a:t>
            </a:r>
            <a:r>
              <a:rPr lang="pl-PL" sz="1000" dirty="0" smtClean="0"/>
              <a:t>. </a:t>
            </a:r>
            <a:r>
              <a:rPr lang="pl-PL" sz="1000" dirty="0" err="1" smtClean="0"/>
              <a:t>Transepidermalna</a:t>
            </a:r>
            <a:r>
              <a:rPr lang="pl-PL" sz="1000" dirty="0" smtClean="0"/>
              <a:t> ucieczka wody https</a:t>
            </a:r>
            <a:r>
              <a:rPr lang="pl-PL" sz="1000" dirty="0"/>
              <a:t>://</a:t>
            </a:r>
            <a:r>
              <a:rPr lang="pl-PL" sz="1000" dirty="0" smtClean="0"/>
              <a:t>www.orling.cz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51519" y="6102255"/>
            <a:ext cx="85689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1000" dirty="0" smtClean="0"/>
          </a:p>
          <a:p>
            <a:r>
              <a:rPr lang="pl-PL" sz="1000" dirty="0" smtClean="0"/>
              <a:t>1. </a:t>
            </a:r>
            <a:r>
              <a:rPr lang="pl-PL" sz="1000" dirty="0" err="1" smtClean="0"/>
              <a:t>Żródło</a:t>
            </a:r>
            <a:r>
              <a:rPr lang="pl-PL" sz="1000" dirty="0" smtClean="0"/>
              <a:t>: </a:t>
            </a:r>
            <a:r>
              <a:rPr lang="en-US" sz="1000" dirty="0"/>
              <a:t>Dry skin as a dermatological and cosmetic problem</a:t>
            </a:r>
            <a:r>
              <a:rPr lang="pl-PL" sz="1000" dirty="0"/>
              <a:t> 2008;54(3):</a:t>
            </a:r>
            <a:r>
              <a:rPr lang="pl-PL" sz="1000" dirty="0" smtClean="0"/>
              <a:t>54-7</a:t>
            </a:r>
          </a:p>
          <a:p>
            <a:r>
              <a:rPr lang="pl-PL" sz="1000" dirty="0" smtClean="0"/>
              <a:t>2. </a:t>
            </a:r>
            <a:r>
              <a:rPr lang="pl-PL" sz="1000" dirty="0" err="1" smtClean="0"/>
              <a:t>Żródło</a:t>
            </a:r>
            <a:r>
              <a:rPr lang="pl-PL" sz="1000" dirty="0"/>
              <a:t>: </a:t>
            </a:r>
            <a:r>
              <a:rPr lang="en-US" sz="1000" dirty="0" err="1"/>
              <a:t>Draelos</a:t>
            </a:r>
            <a:r>
              <a:rPr lang="en-US" sz="1000" dirty="0"/>
              <a:t> ZD. Modern moisturizer myths, misconceptions, and truths. Cutis. 2013;91(6):308-14.</a:t>
            </a:r>
            <a:endParaRPr lang="pl-PL" sz="1000" dirty="0"/>
          </a:p>
          <a:p>
            <a:endParaRPr lang="pl-PL" sz="1000" dirty="0" smtClean="0"/>
          </a:p>
        </p:txBody>
      </p:sp>
    </p:spTree>
    <p:extLst>
      <p:ext uri="{BB962C8B-B14F-4D97-AF65-F5344CB8AC3E}">
        <p14:creationId xmlns:p14="http://schemas.microsoft.com/office/powerpoint/2010/main" val="381791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190330" y="692696"/>
            <a:ext cx="4846166" cy="5314595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pl-PL" sz="1600" dirty="0"/>
              <a:t>T</a:t>
            </a:r>
            <a:r>
              <a:rPr lang="pl-PL" sz="1600" dirty="0" smtClean="0"/>
              <a:t>o </a:t>
            </a:r>
            <a:r>
              <a:rPr lang="pl-PL" sz="1600" dirty="0"/>
              <a:t>wszechobecna rodzina kanałów odpowiedzialnych za transport wody</a:t>
            </a:r>
            <a:r>
              <a:rPr lang="pl-PL" sz="1600" dirty="0" smtClean="0"/>
              <a:t>.</a:t>
            </a:r>
          </a:p>
          <a:p>
            <a:pPr marL="109728" indent="0">
              <a:buNone/>
            </a:pPr>
            <a:endParaRPr lang="pl-PL" sz="1600" dirty="0" smtClean="0"/>
          </a:p>
          <a:p>
            <a:pPr marL="109728" indent="0">
              <a:buNone/>
            </a:pPr>
            <a:r>
              <a:rPr lang="pl-PL" sz="1600" dirty="0" smtClean="0"/>
              <a:t>Najliczniejszym </a:t>
            </a:r>
            <a:r>
              <a:rPr lang="pl-PL" sz="1600" dirty="0"/>
              <a:t>AQP obecnym w skórze jest AQP3, który znajduje się w błonie komórkowej </a:t>
            </a:r>
            <a:r>
              <a:rPr lang="pl-PL" sz="1600" dirty="0" err="1"/>
              <a:t>keratynocytów</a:t>
            </a:r>
            <a:r>
              <a:rPr lang="pl-PL" sz="1600" dirty="0"/>
              <a:t> naskórka</a:t>
            </a:r>
            <a:r>
              <a:rPr lang="pl-PL" sz="1600" dirty="0" smtClean="0"/>
              <a:t>.</a:t>
            </a:r>
          </a:p>
          <a:p>
            <a:pPr marL="109728" indent="0">
              <a:buNone/>
            </a:pPr>
            <a:endParaRPr lang="pl-PL" sz="1600" dirty="0" smtClean="0"/>
          </a:p>
          <a:p>
            <a:pPr marL="109728" indent="0">
              <a:buNone/>
            </a:pPr>
            <a:r>
              <a:rPr lang="pl-PL" sz="1600" dirty="0" smtClean="0"/>
              <a:t>Akwaporyna-3 </a:t>
            </a:r>
            <a:r>
              <a:rPr lang="pl-PL" sz="1600" dirty="0" smtClean="0"/>
              <a:t>transportuje </a:t>
            </a:r>
            <a:r>
              <a:rPr lang="pl-PL" sz="1600" dirty="0"/>
              <a:t>glicerol do </a:t>
            </a:r>
            <a:r>
              <a:rPr lang="pl-PL" sz="1600" dirty="0" err="1"/>
              <a:t>s</a:t>
            </a:r>
            <a:r>
              <a:rPr lang="pl-PL" sz="1600" dirty="0" err="1" smtClean="0"/>
              <a:t>tratum</a:t>
            </a:r>
            <a:r>
              <a:rPr lang="pl-PL" sz="1600" dirty="0" smtClean="0"/>
              <a:t> </a:t>
            </a:r>
            <a:r>
              <a:rPr lang="pl-PL" sz="1600" dirty="0" err="1" smtClean="0"/>
              <a:t>corneum</a:t>
            </a:r>
            <a:r>
              <a:rPr lang="pl-PL" sz="1600" dirty="0" smtClean="0"/>
              <a:t>, </a:t>
            </a:r>
            <a:r>
              <a:rPr lang="pl-PL" sz="1600" dirty="0"/>
              <a:t>gdzie działa jako </a:t>
            </a:r>
            <a:r>
              <a:rPr lang="pl-PL" sz="1600" dirty="0" smtClean="0"/>
              <a:t>endogenny </a:t>
            </a:r>
            <a:r>
              <a:rPr lang="pl-PL" sz="1600" dirty="0" err="1" smtClean="0"/>
              <a:t>humektant</a:t>
            </a:r>
            <a:r>
              <a:rPr lang="pl-PL" sz="1600" dirty="0"/>
              <a:t>. </a:t>
            </a:r>
            <a:endParaRPr lang="pl-PL" sz="1600" dirty="0" smtClean="0"/>
          </a:p>
          <a:p>
            <a:pPr marL="109728" indent="0">
              <a:buNone/>
            </a:pPr>
            <a:r>
              <a:rPr lang="pl-PL" sz="1600" dirty="0" smtClean="0"/>
              <a:t>Glicerol </a:t>
            </a:r>
            <a:r>
              <a:rPr lang="pl-PL" sz="1600" dirty="0"/>
              <a:t>ciągnie za sobą wodę, tworząc efekt rezerwuaru, zwiększając w ten sposób zdolność zatrzymywania wody przez skórę. </a:t>
            </a:r>
            <a:endParaRPr lang="pl-PL" sz="1600" dirty="0" smtClean="0"/>
          </a:p>
          <a:p>
            <a:pPr marL="109728" indent="0">
              <a:buNone/>
            </a:pPr>
            <a:endParaRPr lang="pl-PL" sz="1600" i="1" dirty="0" smtClean="0"/>
          </a:p>
          <a:p>
            <a:pPr marL="109728" indent="0">
              <a:buNone/>
            </a:pPr>
            <a:r>
              <a:rPr lang="pl-PL" sz="1600" i="1" dirty="0" smtClean="0"/>
              <a:t>Wykazano</a:t>
            </a:r>
            <a:r>
              <a:rPr lang="pl-PL" sz="1600" i="1" dirty="0"/>
              <a:t>, że </a:t>
            </a:r>
            <a:r>
              <a:rPr lang="pl-PL" sz="1600" i="1" dirty="0" smtClean="0"/>
              <a:t>mocznik</a:t>
            </a:r>
            <a:r>
              <a:rPr lang="pl-PL" sz="1600" i="1" dirty="0"/>
              <a:t>, </a:t>
            </a:r>
            <a:r>
              <a:rPr lang="pl-PL" sz="1600" i="1" dirty="0" smtClean="0"/>
              <a:t>będący </a:t>
            </a:r>
            <a:r>
              <a:rPr lang="pl-PL" sz="1600" i="1" dirty="0"/>
              <a:t>kluczowym składnikiem wielu </a:t>
            </a:r>
            <a:r>
              <a:rPr lang="pl-PL" sz="1600" i="1" dirty="0" smtClean="0"/>
              <a:t>produktów </a:t>
            </a:r>
            <a:r>
              <a:rPr lang="pl-PL" sz="1600" i="1" dirty="0"/>
              <a:t>nawilżających </a:t>
            </a:r>
            <a:r>
              <a:rPr lang="pl-PL" sz="1600" i="1" dirty="0" smtClean="0"/>
              <a:t>oraz glikozyd </a:t>
            </a:r>
            <a:r>
              <a:rPr lang="pl-PL" sz="1600" i="1" dirty="0" err="1"/>
              <a:t>glicerylowy</a:t>
            </a:r>
            <a:r>
              <a:rPr lang="pl-PL" sz="1600" i="1" dirty="0"/>
              <a:t>, pochodna glicerolu, </a:t>
            </a:r>
            <a:r>
              <a:rPr lang="pl-PL" sz="1600" i="1" dirty="0"/>
              <a:t>stymuluje ekspresję AQP3 </a:t>
            </a:r>
            <a:endParaRPr lang="pl-PL" sz="1600" i="1" dirty="0"/>
          </a:p>
          <a:p>
            <a:pPr marL="109728" indent="0">
              <a:buNone/>
            </a:pPr>
            <a:r>
              <a:rPr lang="pl-PL" sz="1600" i="1" dirty="0" smtClean="0"/>
              <a:t>w </a:t>
            </a:r>
            <a:r>
              <a:rPr lang="pl-PL" sz="1600" i="1" dirty="0" err="1"/>
              <a:t>keratynocytach</a:t>
            </a:r>
            <a:r>
              <a:rPr lang="pl-PL" sz="1600" i="1" dirty="0" smtClean="0"/>
              <a:t>.</a:t>
            </a:r>
            <a:endParaRPr lang="pl-PL" sz="1600" i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pl-PL" sz="3200" dirty="0"/>
              <a:t>Cel </a:t>
            </a:r>
            <a:r>
              <a:rPr lang="pl-PL" sz="3200" dirty="0" smtClean="0"/>
              <a:t>: </a:t>
            </a:r>
            <a:r>
              <a:rPr lang="pl-PL" sz="3200" dirty="0" err="1" smtClean="0">
                <a:effectLst/>
              </a:rPr>
              <a:t>Akwaporyny</a:t>
            </a:r>
            <a:r>
              <a:rPr lang="pl-PL" sz="3200" dirty="0" smtClean="0">
                <a:effectLst/>
              </a:rPr>
              <a:t> </a:t>
            </a:r>
            <a:r>
              <a:rPr lang="pl-PL" sz="3200" dirty="0">
                <a:effectLst/>
              </a:rPr>
              <a:t>— </a:t>
            </a:r>
            <a:r>
              <a:rPr lang="pl-PL" sz="3200" dirty="0" smtClean="0">
                <a:effectLst/>
              </a:rPr>
              <a:t>(AQP</a:t>
            </a:r>
            <a:r>
              <a:rPr lang="pl-PL" sz="3200" dirty="0">
                <a:effectLst/>
              </a:rPr>
              <a:t>)</a:t>
            </a:r>
            <a:endParaRPr lang="pl-PL" sz="32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5436096" y="6405429"/>
            <a:ext cx="3707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err="1" smtClean="0"/>
              <a:t>Żródło</a:t>
            </a:r>
            <a:r>
              <a:rPr lang="pl-PL" sz="1000" dirty="0" smtClean="0"/>
              <a:t>: </a:t>
            </a:r>
            <a:r>
              <a:rPr lang="en-US" sz="1000" dirty="0" err="1"/>
              <a:t>Draelos</a:t>
            </a:r>
            <a:r>
              <a:rPr lang="en-US" sz="1000" dirty="0"/>
              <a:t> ZD. Modern moisturizer myths, misconceptions, and truths. Cutis. 2013;91(6):308-14.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1" y="4557813"/>
            <a:ext cx="295130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Rys.5. </a:t>
            </a:r>
            <a:r>
              <a:rPr lang="en-US" sz="1000" dirty="0" smtClean="0"/>
              <a:t>https</a:t>
            </a:r>
            <a:r>
              <a:rPr lang="en-US" sz="1000" dirty="0"/>
              <a:t>://</a:t>
            </a:r>
            <a:r>
              <a:rPr lang="en-US" sz="1000" dirty="0" smtClean="0"/>
              <a:t>pbkom.eu/sites/default/files/AKWAPORYNY_ZLOKALIZOWANE_W_SKORZE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630977" y="6097653"/>
            <a:ext cx="25102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Rys. </a:t>
            </a:r>
            <a:r>
              <a:rPr lang="pl-PL" sz="1000" dirty="0" smtClean="0"/>
              <a:t>6.</a:t>
            </a:r>
            <a:r>
              <a:rPr lang="pl-PL" sz="1000" dirty="0" smtClean="0"/>
              <a:t> Ogólna budowa AQP</a:t>
            </a:r>
            <a:endParaRPr lang="pl-PL" sz="1000" dirty="0" smtClean="0"/>
          </a:p>
          <a:p>
            <a:r>
              <a:rPr lang="en-US" sz="1000" dirty="0" smtClean="0"/>
              <a:t>https</a:t>
            </a:r>
            <a:r>
              <a:rPr lang="en-US" sz="1000" dirty="0"/>
              <a:t>://pbkom.eu/sites/default/files/AKWAPORYNY_ZLOKALIZOWANE_W_SKORZE</a:t>
            </a:r>
            <a:endParaRPr lang="pl-PL" sz="1000" dirty="0"/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636" y="692696"/>
            <a:ext cx="3732415" cy="352265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4122014"/>
            <a:ext cx="1526194" cy="1948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4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1600" dirty="0"/>
              <a:t>Cel </a:t>
            </a:r>
            <a:r>
              <a:rPr lang="pl-PL" sz="1600" dirty="0" smtClean="0"/>
              <a:t>:</a:t>
            </a:r>
            <a:br>
              <a:rPr lang="pl-PL" sz="1600" dirty="0" smtClean="0"/>
            </a:br>
            <a:r>
              <a:rPr lang="pl-PL" sz="1600" dirty="0" err="1" smtClean="0">
                <a:effectLst/>
                <a:latin typeface="+mn-lt"/>
              </a:rPr>
              <a:t>Tab</a:t>
            </a:r>
            <a:r>
              <a:rPr lang="pl-PL" sz="1600" dirty="0" smtClean="0">
                <a:effectLst/>
                <a:latin typeface="+mn-lt"/>
              </a:rPr>
              <a:t> 1. Środki nawilżające na rynku detalicznym</a:t>
            </a:r>
            <a:endParaRPr lang="pl-PL" sz="1600" dirty="0">
              <a:latin typeface="+mn-lt"/>
            </a:endParaRPr>
          </a:p>
        </p:txBody>
      </p:sp>
      <p:graphicFrame>
        <p:nvGraphicFramePr>
          <p:cNvPr id="4" name="Symbol zastępczy zawartości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1471140"/>
              </p:ext>
            </p:extLst>
          </p:nvPr>
        </p:nvGraphicFramePr>
        <p:xfrm>
          <a:off x="395536" y="1268760"/>
          <a:ext cx="8280921" cy="5006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6512"/>
                <a:gridCol w="2391083"/>
                <a:gridCol w="2153096"/>
                <a:gridCol w="2070230"/>
              </a:tblGrid>
              <a:tr h="434412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Typ 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dirty="0" smtClean="0"/>
                        <a:t>Charakterystyka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mtClean="0"/>
                        <a:t>Uwagi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Składniki</a:t>
                      </a:r>
                      <a:endParaRPr lang="pl-PL" dirty="0"/>
                    </a:p>
                  </a:txBody>
                  <a:tcPr/>
                </a:tc>
              </a:tr>
              <a:tr h="2157876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Z </a:t>
                      </a:r>
                      <a:r>
                        <a:rPr lang="pl-PL" sz="1600" dirty="0" err="1" smtClean="0"/>
                        <a:t>domiującymi</a:t>
                      </a:r>
                      <a:r>
                        <a:rPr lang="pl-PL" sz="1600" dirty="0" smtClean="0"/>
                        <a:t> </a:t>
                      </a:r>
                      <a:r>
                        <a:rPr lang="pl-PL" sz="1600" dirty="0" err="1" smtClean="0"/>
                        <a:t>Emolientami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Zastosowanie: zwykle 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skóra</a:t>
                      </a:r>
                      <a:r>
                        <a:rPr kumimoji="0" lang="pl-PL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„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normalna”; </a:t>
                      </a:r>
                      <a:endParaRPr kumimoji="0" lang="pl-PL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Zmiękczenie</a:t>
                      </a:r>
                      <a:r>
                        <a:rPr kumimoji="0" lang="pl-PL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 wygładzenie skóry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przeznaczone do utrzymanie</a:t>
                      </a:r>
                      <a:r>
                        <a:rPr kumimoji="0" lang="pl-PL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odpowiedniej 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kondycji skóry;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nie przeznaczone do naprawy uszkodzonej 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skóry.</a:t>
                      </a:r>
                      <a:endParaRPr kumimoji="0" lang="pl-PL" sz="12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Nie 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mają terapeutycznego wpływu na skórę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Zwykle 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oznaczane jako balsamy lub środki nawilżające do ciała,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celem wielu z tych produktów jest zmiękczenie skóry, a nie efekt nawilżania skóry.</a:t>
                      </a:r>
                    </a:p>
                    <a:p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Olejki, lipidy </a:t>
                      </a:r>
                      <a:r>
                        <a:rPr kumimoji="0" lang="pl-PL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oraz ich pochodne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(np. kwas stearynowy, linolowy, linolenowy, oleinowy i </a:t>
                      </a:r>
                      <a:r>
                        <a:rPr kumimoji="0" lang="pl-PL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laurynowy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alkohol </a:t>
                      </a:r>
                      <a:r>
                        <a:rPr kumimoji="0" lang="pl-PL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cetearylowy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olej mineralny; lanolina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  <a:endParaRPr kumimoji="0" lang="pl-PL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144911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Na bazie</a:t>
                      </a:r>
                    </a:p>
                    <a:p>
                      <a:r>
                        <a:rPr lang="pl-PL" sz="1600" dirty="0" err="1" smtClean="0"/>
                        <a:t>Humektantów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Zastosowanie: zwykle 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skóra</a:t>
                      </a:r>
                      <a:r>
                        <a:rPr kumimoji="0" lang="pl-PL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„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normalna”;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Zapewniają nawilżenie skóry dzięki</a:t>
                      </a:r>
                      <a:r>
                        <a:rPr kumimoji="0" lang="pl-PL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humektantom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które przyciągają i wiążą wodę z głębokiego naskórka i</a:t>
                      </a:r>
                      <a:r>
                        <a:rPr kumimoji="0" lang="pl-PL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środowiska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endParaRPr kumimoji="0" lang="pl-PL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utrzymanie</a:t>
                      </a:r>
                      <a:r>
                        <a:rPr kumimoji="0" lang="pl-PL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odpowiedniej 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kondycji skóry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kumimoji="0" lang="pl-PL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Przeznaczone  do 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codziennego użytku; emulsje typu O/W</a:t>
                      </a:r>
                      <a:endParaRPr lang="pl-PL" sz="1200" dirty="0" smtClean="0"/>
                    </a:p>
                    <a:p>
                      <a:endParaRPr kumimoji="0" lang="pl-PL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Preparaty 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estetyczne,</a:t>
                      </a:r>
                      <a:r>
                        <a:rPr kumimoji="0" lang="pl-PL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absorbują się lepiej niż preparaty </a:t>
                      </a:r>
                      <a:r>
                        <a:rPr kumimoji="0" lang="pl-PL" sz="1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okluzyjne</a:t>
                      </a:r>
                      <a:r>
                        <a:rPr kumimoji="0" lang="pl-PL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sprzyjają</a:t>
                      </a:r>
                      <a:r>
                        <a:rPr kumimoji="0" lang="pl-PL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zdyscyplinowaniu 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pacjenta .</a:t>
                      </a:r>
                    </a:p>
                    <a:p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Gliceryna, </a:t>
                      </a:r>
                      <a:r>
                        <a:rPr kumimoji="0" lang="pl-PL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sorbitol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mocznik, mleczan sodu, kwas mlekowy, karnityna, sól sodowa PCA, chlorowodorek argininy, seryna, alanina, histydyna, </a:t>
                      </a:r>
                      <a:r>
                        <a:rPr kumimoji="0" lang="pl-PL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cytrulina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lizyna, chlorek sodu, glikogen, mannitol, sacharoza, kwas glutaminowy, treonina</a:t>
                      </a:r>
                    </a:p>
                    <a:p>
                      <a:endParaRPr lang="pl-PL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Prostokąt 4"/>
          <p:cNvSpPr/>
          <p:nvPr/>
        </p:nvSpPr>
        <p:spPr>
          <a:xfrm>
            <a:off x="899592" y="6381328"/>
            <a:ext cx="806489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000" dirty="0" err="1"/>
              <a:t>Żródło</a:t>
            </a:r>
            <a:r>
              <a:rPr lang="pl-PL" sz="1000" dirty="0"/>
              <a:t>: </a:t>
            </a:r>
            <a:r>
              <a:rPr lang="en-US" sz="1000" dirty="0" err="1"/>
              <a:t>Draelos</a:t>
            </a:r>
            <a:r>
              <a:rPr lang="en-US" sz="1000" dirty="0"/>
              <a:t> ZD. Modern moisturizer myths, misconceptions, and truths. Cutis. 2013;91(6):308-14.</a:t>
            </a:r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383524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4931433"/>
              </p:ext>
            </p:extLst>
          </p:nvPr>
        </p:nvGraphicFramePr>
        <p:xfrm>
          <a:off x="251520" y="1114359"/>
          <a:ext cx="8568953" cy="45229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4478"/>
                <a:gridCol w="2474251"/>
                <a:gridCol w="2227986"/>
                <a:gridCol w="2142238"/>
              </a:tblGrid>
              <a:tr h="421638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Typ 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dirty="0" smtClean="0"/>
                        <a:t>Charakterystyka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mtClean="0"/>
                        <a:t>Uwagi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Składniki</a:t>
                      </a:r>
                      <a:endParaRPr lang="pl-PL" dirty="0"/>
                    </a:p>
                  </a:txBody>
                  <a:tcPr/>
                </a:tc>
              </a:tr>
              <a:tr h="2181035">
                <a:tc>
                  <a:txBody>
                    <a:bodyPr/>
                    <a:lstStyle/>
                    <a:p>
                      <a:r>
                        <a:rPr lang="pl-PL" sz="1600" dirty="0" err="1" smtClean="0"/>
                        <a:t>Okluzyjne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Zastosowanie:</a:t>
                      </a:r>
                      <a:r>
                        <a:rPr kumimoji="0" lang="pl-PL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zw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ykle </a:t>
                      </a:r>
                      <a:r>
                        <a:rPr kumimoji="0" lang="pl-PL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skóra 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suchą</a:t>
                      </a:r>
                      <a:r>
                        <a:rPr kumimoji="0" lang="pl-PL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i/lub 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uszkodzona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zapewniają </a:t>
                      </a:r>
                      <a:r>
                        <a:rPr kumimoji="0" lang="pl-PL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okluzyjną</a:t>
                      </a:r>
                      <a:r>
                        <a:rPr kumimoji="0" lang="pl-PL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barierę, która zmniejsza </a:t>
                      </a:r>
                      <a:r>
                        <a:rPr kumimoji="0" lang="pl-PL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przeznaskórkową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utratę wody i chroni podrażnioną skórę przed zewnętrznymi czynnikami drażniącymi, umożliwia naprawę bariery.</a:t>
                      </a:r>
                      <a:r>
                        <a:rPr kumimoji="0" lang="pl-PL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pl-PL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Maści i emulsje typu W/O lub kremy;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Ze 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względu na ich </a:t>
                      </a:r>
                      <a:r>
                        <a:rPr kumimoji="0" lang="pl-PL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okluzyjny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charakter, czasami mniej 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estetycznie,</a:t>
                      </a:r>
                      <a:r>
                        <a:rPr kumimoji="0" lang="pl-PL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  nie sprzyja</a:t>
                      </a:r>
                      <a:r>
                        <a:rPr kumimoji="0" lang="pl-PL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zdyscyplinowaniu pacjenta. .</a:t>
                      </a:r>
                    </a:p>
                    <a:p>
                      <a:endParaRPr kumimoji="0" lang="pl-PL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Aktywne substancje chroniące skórę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(wazelina, </a:t>
                      </a:r>
                      <a:r>
                        <a:rPr kumimoji="0" lang="pl-PL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dimetikon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pl-PL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lanolina,olej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mineralny); </a:t>
                      </a:r>
                      <a:endParaRPr kumimoji="0" lang="pl-PL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0" lang="pl-PL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0" lang="pl-PL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Okluzyjne</a:t>
                      </a:r>
                      <a:r>
                        <a:rPr kumimoji="0" lang="pl-PL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składniki 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hydrofobowe</a:t>
                      </a:r>
                    </a:p>
                    <a:p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(np. oliwa z oliwek, olej sojowy, wosk pszczeli, olej </a:t>
                      </a:r>
                      <a:r>
                        <a:rPr kumimoji="0" lang="pl-PL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jojoba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</a:p>
                    <a:p>
                      <a:endParaRPr lang="pl-PL" sz="1200" dirty="0"/>
                    </a:p>
                  </a:txBody>
                  <a:tcPr/>
                </a:tc>
              </a:tr>
              <a:tr h="1772841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Terapeutyczne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Zastosowanie: </a:t>
                      </a:r>
                      <a:r>
                        <a:rPr kumimoji="0" lang="pl-PL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hore</a:t>
                      </a:r>
                      <a:r>
                        <a:rPr kumimoji="0" lang="pl-PL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stany skóry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zawierają równowagę okluzji dla wsparcia bariery, </a:t>
                      </a:r>
                      <a:r>
                        <a:rPr kumimoji="0" lang="pl-PL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emolienty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zmiękczające i wygładzające skórę oraz </a:t>
                      </a:r>
                      <a:r>
                        <a:rPr kumimoji="0" lang="pl-PL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humektanty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dostarczające wodę do warstwy rogowej naskórka.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Lepiej skonstruowane,</a:t>
                      </a:r>
                      <a:r>
                        <a:rPr kumimoji="0" lang="pl-PL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nawilżające preparaty 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ze względu na ich zrównoważony 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skład.</a:t>
                      </a:r>
                      <a:endParaRPr kumimoji="0" lang="pl-PL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Zawierają  wielofunkcyjne 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składniki, 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chronią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nawilżają i wspomagają procesy naprawy bariery endogennej .</a:t>
                      </a:r>
                    </a:p>
                    <a:p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0" lang="pl-PL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Emolienty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endParaRPr kumimoji="0" lang="pl-PL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0" lang="pl-PL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okluzje,</a:t>
                      </a:r>
                    </a:p>
                    <a:p>
                      <a:endParaRPr kumimoji="0" lang="pl-PL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środki 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utrzymujące 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wilgoć/NMF,</a:t>
                      </a:r>
                      <a:r>
                        <a:rPr kumimoji="0" lang="pl-PL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kumimoji="0" lang="pl-PL" sz="12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0" lang="pl-PL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ceramidy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pl-PL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pl-PL" sz="1600" dirty="0" smtClean="0"/>
              <a:t>Cel:</a:t>
            </a:r>
            <a:r>
              <a:rPr lang="pl-PL" sz="1600" dirty="0" smtClean="0">
                <a:effectLst/>
              </a:rPr>
              <a:t/>
            </a:r>
            <a:br>
              <a:rPr lang="pl-PL" sz="1600" dirty="0" smtClean="0">
                <a:effectLst/>
              </a:rPr>
            </a:br>
            <a:r>
              <a:rPr lang="pl-PL" sz="1600" dirty="0" err="1" smtClean="0">
                <a:effectLst/>
              </a:rPr>
              <a:t>Tab</a:t>
            </a:r>
            <a:r>
              <a:rPr lang="pl-PL" sz="1600" dirty="0" smtClean="0">
                <a:effectLst/>
              </a:rPr>
              <a:t> </a:t>
            </a:r>
            <a:r>
              <a:rPr lang="pl-PL" sz="1600" dirty="0" smtClean="0">
                <a:effectLst/>
              </a:rPr>
              <a:t>1. Środki nawilżające na rynku detalicznym</a:t>
            </a:r>
            <a:endParaRPr lang="pl-PL" sz="1600" dirty="0"/>
          </a:p>
        </p:txBody>
      </p:sp>
      <p:sp>
        <p:nvSpPr>
          <p:cNvPr id="5" name="Prostokąt 4"/>
          <p:cNvSpPr/>
          <p:nvPr/>
        </p:nvSpPr>
        <p:spPr>
          <a:xfrm>
            <a:off x="539552" y="6174015"/>
            <a:ext cx="813690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000" dirty="0" err="1"/>
              <a:t>Żródło</a:t>
            </a:r>
            <a:r>
              <a:rPr lang="pl-PL" sz="1000" dirty="0"/>
              <a:t>: </a:t>
            </a:r>
            <a:r>
              <a:rPr lang="en-US" sz="1000" dirty="0" err="1"/>
              <a:t>Draelos</a:t>
            </a:r>
            <a:r>
              <a:rPr lang="en-US" sz="1000" dirty="0"/>
              <a:t> ZD. Modern moisturizer myths, misconceptions, and truths. Cutis. 2013;91(6):308-14.</a:t>
            </a:r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291829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3117</TotalTime>
  <Words>1637</Words>
  <Application>Microsoft Office PowerPoint</Application>
  <PresentationFormat>Pokaz na ekranie (4:3)</PresentationFormat>
  <Paragraphs>234</Paragraphs>
  <Slides>18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19" baseType="lpstr">
      <vt:lpstr>Hol</vt:lpstr>
      <vt:lpstr>Temat pracy: Prawdy i mity  o nawilżaniu skóry suchej. </vt:lpstr>
      <vt:lpstr>Cel pracy, materiały i metody:</vt:lpstr>
      <vt:lpstr>Wstęp: SUCHOŚĆ SKÓRY Xerosis  </vt:lpstr>
      <vt:lpstr>Wstęp: SUCHOŚĆ SKÓRY przyczyny</vt:lpstr>
      <vt:lpstr>Cel: NMF Naturalny czynnik nawilżający Natural Moisturizing Factor</vt:lpstr>
      <vt:lpstr>Cel : Ceramidy i lipidy barierowe</vt:lpstr>
      <vt:lpstr>Cel : Akwaporyny — (AQP)</vt:lpstr>
      <vt:lpstr>Cel : Tab 1. Środki nawilżające na rynku detalicznym</vt:lpstr>
      <vt:lpstr>Cel: Tab 1. Środki nawilżające na rynku detalicznym</vt:lpstr>
      <vt:lpstr>Tab 2.  Powszechne mity dotyczące środków nawilżających</vt:lpstr>
      <vt:lpstr> Tab 2.  Powszechne mity dotyczące środków nawilżających</vt:lpstr>
      <vt:lpstr>Tab 2.  Powszechne mity dotyczące środków nawilżających</vt:lpstr>
      <vt:lpstr>Tab 2.  Powszechne mity dotyczące środków nawilżających</vt:lpstr>
      <vt:lpstr>Tab 2.  Powszechne mity dotyczące środków nawilżających</vt:lpstr>
      <vt:lpstr>Wnioski:</vt:lpstr>
      <vt:lpstr>Bibliografia:</vt:lpstr>
      <vt:lpstr>Dziękuję za uwagę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moj komp</dc:creator>
  <cp:lastModifiedBy>moj komp</cp:lastModifiedBy>
  <cp:revision>122</cp:revision>
  <cp:lastPrinted>2021-11-05T20:06:40Z</cp:lastPrinted>
  <dcterms:created xsi:type="dcterms:W3CDTF">2021-10-28T16:17:18Z</dcterms:created>
  <dcterms:modified xsi:type="dcterms:W3CDTF">2021-11-05T20:23:13Z</dcterms:modified>
</cp:coreProperties>
</file>